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C0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003C0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AF3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C0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C0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AF3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C0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491345" cy="6331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003C0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jp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AF3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3986"/>
            <a:ext cx="32579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7C37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AF3723"/>
                </a:solidFill>
              </a:rPr>
              <a:t>P</a:t>
            </a:r>
            <a:r>
              <a:rPr sz="3800" spc="745" dirty="0">
                <a:solidFill>
                  <a:srgbClr val="AF3723"/>
                </a:solidFill>
              </a:rPr>
              <a:t>O</a:t>
            </a:r>
            <a:r>
              <a:rPr sz="3800" spc="484" dirty="0">
                <a:solidFill>
                  <a:srgbClr val="AF3723"/>
                </a:solidFill>
              </a:rPr>
              <a:t>I</a:t>
            </a:r>
            <a:r>
              <a:rPr sz="3800" spc="760" dirty="0">
                <a:solidFill>
                  <a:srgbClr val="AF3723"/>
                </a:solidFill>
              </a:rPr>
              <a:t>N</a:t>
            </a:r>
            <a:r>
              <a:rPr sz="3800" spc="310" dirty="0">
                <a:solidFill>
                  <a:srgbClr val="AF3723"/>
                </a:solidFill>
              </a:rPr>
              <a:t>T</a:t>
            </a:r>
            <a:r>
              <a:rPr sz="3800" spc="10" dirty="0">
                <a:solidFill>
                  <a:srgbClr val="AF3723"/>
                </a:solidFill>
              </a:rPr>
              <a:t>S</a:t>
            </a:r>
            <a:r>
              <a:rPr sz="3800" dirty="0">
                <a:solidFill>
                  <a:srgbClr val="AF3723"/>
                </a:solidFill>
              </a:rPr>
              <a:t>	</a:t>
            </a:r>
            <a:r>
              <a:rPr sz="3800" spc="484" dirty="0">
                <a:solidFill>
                  <a:srgbClr val="AF3723"/>
                </a:solidFill>
              </a:rPr>
              <a:t>C</a:t>
            </a:r>
            <a:r>
              <a:rPr sz="3800" spc="195" dirty="0">
                <a:solidFill>
                  <a:srgbClr val="AF3723"/>
                </a:solidFill>
              </a:rPr>
              <a:t>L</a:t>
            </a:r>
            <a:r>
              <a:rPr sz="3800" spc="40" dirty="0">
                <a:solidFill>
                  <a:srgbClr val="AF3723"/>
                </a:solidFill>
              </a:rPr>
              <a:t>É</a:t>
            </a:r>
            <a:r>
              <a:rPr sz="3800" spc="10" dirty="0">
                <a:solidFill>
                  <a:srgbClr val="AF3723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72727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AF3723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AF3723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AF3723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AF3723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AF3723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AF3723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AF3723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AF3723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AF3723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AF3723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3989704">
              <a:lnSpc>
                <a:spcPct val="115900"/>
              </a:lnSpc>
              <a:spcBef>
                <a:spcPts val="4190"/>
              </a:spcBef>
              <a:tabLst>
                <a:tab pos="5554980" algn="l"/>
              </a:tabLst>
            </a:pPr>
            <a:r>
              <a:rPr sz="3600" b="1" spc="350" dirty="0">
                <a:solidFill>
                  <a:srgbClr val="003C0A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003C0A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003C0A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003C0A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003C0A"/>
                </a:solidFill>
                <a:latin typeface="Arial"/>
                <a:cs typeface="Arial"/>
              </a:rPr>
              <a:t>NN</a:t>
            </a:r>
            <a:r>
              <a:rPr sz="3600" b="1" spc="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600" b="1" spc="-165" dirty="0">
                <a:solidFill>
                  <a:srgbClr val="003C0A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003C0A"/>
                </a:solidFill>
                <a:latin typeface="Arial"/>
                <a:cs typeface="Arial"/>
              </a:rPr>
              <a:t>D</a:t>
            </a:r>
            <a:r>
              <a:rPr sz="3600" b="1" spc="-195" dirty="0">
                <a:solidFill>
                  <a:srgbClr val="003C0A"/>
                </a:solidFill>
                <a:latin typeface="Arial"/>
                <a:cs typeface="Arial"/>
              </a:rPr>
              <a:t>E  </a:t>
            </a:r>
            <a:r>
              <a:rPr sz="3600" b="1" spc="390" dirty="0">
                <a:solidFill>
                  <a:srgbClr val="003C0A"/>
                </a:solidFill>
                <a:latin typeface="Arial"/>
                <a:cs typeface="Arial"/>
              </a:rPr>
              <a:t>L'IMMOBILIER</a:t>
            </a:r>
            <a:endParaRPr sz="3600">
              <a:latin typeface="Arial"/>
              <a:cs typeface="Arial"/>
            </a:endParaRPr>
          </a:p>
          <a:p>
            <a:pPr marL="793750" marR="1187450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0" dirty="0">
                <a:latin typeface="Arial"/>
                <a:cs typeface="Arial"/>
              </a:rPr>
              <a:t>d'une </a:t>
            </a:r>
            <a:r>
              <a:rPr sz="3450" spc="-229" dirty="0">
                <a:latin typeface="Arial"/>
                <a:cs typeface="Arial"/>
              </a:rPr>
              <a:t>agence </a:t>
            </a:r>
            <a:r>
              <a:rPr sz="3450" spc="-225" dirty="0">
                <a:latin typeface="Arial"/>
                <a:cs typeface="Arial"/>
              </a:rPr>
              <a:t>immobilière </a:t>
            </a:r>
            <a:r>
              <a:rPr sz="3450" spc="-275" dirty="0">
                <a:latin typeface="Arial"/>
                <a:cs typeface="Arial"/>
              </a:rPr>
              <a:t>basée </a:t>
            </a:r>
            <a:r>
              <a:rPr sz="3450" spc="-210" dirty="0">
                <a:latin typeface="Arial"/>
                <a:cs typeface="Arial"/>
              </a:rPr>
              <a:t>à  </a:t>
            </a:r>
            <a:r>
              <a:rPr sz="3450" spc="-310" dirty="0">
                <a:latin typeface="Arial"/>
                <a:cs typeface="Arial"/>
              </a:rPr>
              <a:t>Nantes, </a:t>
            </a:r>
            <a:r>
              <a:rPr sz="3450" spc="-375" dirty="0">
                <a:latin typeface="Arial"/>
                <a:cs typeface="Arial"/>
              </a:rPr>
              <a:t>nous </a:t>
            </a:r>
            <a:r>
              <a:rPr sz="3450" spc="-280" dirty="0">
                <a:latin typeface="Arial"/>
                <a:cs typeface="Arial"/>
              </a:rPr>
              <a:t>proposerons </a:t>
            </a:r>
            <a:r>
              <a:rPr sz="3450" spc="-310" dirty="0">
                <a:latin typeface="Arial"/>
                <a:cs typeface="Arial"/>
              </a:rPr>
              <a:t>dans </a:t>
            </a:r>
            <a:r>
              <a:rPr sz="3450" spc="-114" dirty="0">
                <a:latin typeface="Arial"/>
                <a:cs typeface="Arial"/>
              </a:rPr>
              <a:t>celle-ci </a:t>
            </a:r>
            <a:r>
              <a:rPr sz="3450" spc="-320" dirty="0">
                <a:latin typeface="Arial"/>
                <a:cs typeface="Arial"/>
              </a:rPr>
              <a:t>des </a:t>
            </a:r>
            <a:r>
              <a:rPr sz="3450" spc="-275" dirty="0">
                <a:latin typeface="Arial"/>
                <a:cs typeface="Arial"/>
              </a:rPr>
              <a:t>biens  </a:t>
            </a:r>
            <a:r>
              <a:rPr sz="3450" spc="-225" dirty="0">
                <a:latin typeface="Arial"/>
                <a:cs typeface="Arial"/>
              </a:rPr>
              <a:t>immobilier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130" dirty="0">
                <a:latin typeface="Arial"/>
                <a:cs typeface="Arial"/>
              </a:rPr>
              <a:t>tout</a:t>
            </a:r>
            <a:r>
              <a:rPr sz="3450" spc="160" dirty="0">
                <a:latin typeface="Arial"/>
                <a:cs typeface="Arial"/>
              </a:rPr>
              <a:t> </a:t>
            </a:r>
            <a:r>
              <a:rPr sz="3450" spc="-185" dirty="0">
                <a:latin typeface="Arial"/>
                <a:cs typeface="Arial"/>
              </a:rPr>
              <a:t>prix.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77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2969136"/>
            <a:ext cx="8775700" cy="4443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966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525" dirty="0">
                <a:solidFill>
                  <a:srgbClr val="003C0A"/>
                </a:solidFill>
                <a:latin typeface="Arial"/>
                <a:cs typeface="Arial"/>
              </a:rPr>
              <a:t>COMBINAISON	</a:t>
            </a:r>
            <a:r>
              <a:rPr sz="3600" b="1" spc="45" dirty="0">
                <a:solidFill>
                  <a:srgbClr val="003C0A"/>
                </a:solidFill>
                <a:latin typeface="Arial"/>
                <a:cs typeface="Arial"/>
              </a:rPr>
              <a:t>DE	</a:t>
            </a:r>
            <a:r>
              <a:rPr sz="3600" b="1" spc="459" dirty="0">
                <a:solidFill>
                  <a:srgbClr val="003C0A"/>
                </a:solidFill>
                <a:latin typeface="Arial"/>
                <a:cs typeface="Arial"/>
              </a:rPr>
              <a:t>PASSION  </a:t>
            </a:r>
            <a:r>
              <a:rPr sz="3600" b="1" spc="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600" b="1" spc="-55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600" b="1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003C0A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600" b="1" spc="350" dirty="0">
                <a:solidFill>
                  <a:srgbClr val="003C0A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003C0A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003C0A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003C0A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003C0A"/>
                </a:solidFill>
                <a:latin typeface="Arial"/>
                <a:cs typeface="Arial"/>
              </a:rPr>
              <a:t>NN</a:t>
            </a:r>
            <a:r>
              <a:rPr sz="3600" b="1" spc="575" dirty="0">
                <a:solidFill>
                  <a:srgbClr val="003C0A"/>
                </a:solidFill>
                <a:latin typeface="Arial"/>
                <a:cs typeface="Arial"/>
              </a:rPr>
              <a:t>A</a:t>
            </a:r>
            <a:r>
              <a:rPr sz="3600" b="1" spc="190" dirty="0">
                <a:solidFill>
                  <a:srgbClr val="003C0A"/>
                </a:solidFill>
                <a:latin typeface="Arial"/>
                <a:cs typeface="Arial"/>
              </a:rPr>
              <a:t>L</a:t>
            </a:r>
            <a:r>
              <a:rPr sz="3600" b="1" spc="459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r>
              <a:rPr sz="3600" b="1" spc="760" dirty="0">
                <a:solidFill>
                  <a:srgbClr val="003C0A"/>
                </a:solidFill>
                <a:latin typeface="Arial"/>
                <a:cs typeface="Arial"/>
              </a:rPr>
              <a:t>M</a:t>
            </a:r>
            <a:r>
              <a:rPr sz="3600" b="1" spc="-315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235" dirty="0">
                <a:solidFill>
                  <a:srgbClr val="231F20"/>
                </a:solidFill>
                <a:latin typeface="Arial"/>
                <a:cs typeface="Arial"/>
              </a:rPr>
              <a:t>Agent</a:t>
            </a:r>
            <a:r>
              <a:rPr sz="3450" spc="-1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25" dirty="0">
                <a:solidFill>
                  <a:srgbClr val="231F20"/>
                </a:solidFill>
                <a:latin typeface="Arial"/>
                <a:cs typeface="Arial"/>
              </a:rPr>
              <a:t>immobilier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2568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AF3723"/>
                </a:solidFill>
              </a:rPr>
              <a:t>L</a:t>
            </a:r>
            <a:r>
              <a:rPr sz="6400" spc="819" dirty="0">
                <a:solidFill>
                  <a:srgbClr val="AF3723"/>
                </a:solidFill>
              </a:rPr>
              <a:t>'</a:t>
            </a:r>
            <a:r>
              <a:rPr sz="6400" spc="-85" dirty="0">
                <a:solidFill>
                  <a:srgbClr val="AF3723"/>
                </a:solidFill>
              </a:rPr>
              <a:t>É</a:t>
            </a:r>
            <a:r>
              <a:rPr sz="6400" spc="1045" dirty="0">
                <a:solidFill>
                  <a:srgbClr val="AF3723"/>
                </a:solidFill>
              </a:rPr>
              <a:t>Q</a:t>
            </a:r>
            <a:r>
              <a:rPr sz="6400" spc="610" dirty="0">
                <a:solidFill>
                  <a:srgbClr val="AF3723"/>
                </a:solidFill>
              </a:rPr>
              <a:t>U</a:t>
            </a:r>
            <a:r>
              <a:rPr sz="6400" spc="670" dirty="0">
                <a:solidFill>
                  <a:srgbClr val="AF3723"/>
                </a:solidFill>
              </a:rPr>
              <a:t>I</a:t>
            </a:r>
            <a:r>
              <a:rPr sz="6400" spc="465" dirty="0">
                <a:solidFill>
                  <a:srgbClr val="AF3723"/>
                </a:solidFill>
              </a:rPr>
              <a:t>P</a:t>
            </a:r>
            <a:r>
              <a:rPr sz="6400" spc="-560" dirty="0">
                <a:solidFill>
                  <a:srgbClr val="AF3723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AF3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93507" y="2546178"/>
            <a:ext cx="11980545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320" dirty="0">
                <a:solidFill>
                  <a:srgbClr val="FFFFFF"/>
                </a:solidFill>
                <a:latin typeface="Trebuchet MS"/>
                <a:cs typeface="Trebuchet MS"/>
              </a:rPr>
              <a:t>L'immobilier </a:t>
            </a:r>
            <a:r>
              <a:rPr sz="5650" spc="-260" dirty="0">
                <a:solidFill>
                  <a:srgbClr val="FFFFFF"/>
                </a:solidFill>
                <a:latin typeface="Trebuchet MS"/>
                <a:cs typeface="Trebuchet MS"/>
              </a:rPr>
              <a:t>qui </a:t>
            </a:r>
            <a:r>
              <a:rPr sz="5650" spc="-100" dirty="0">
                <a:solidFill>
                  <a:srgbClr val="FFFFFF"/>
                </a:solidFill>
                <a:latin typeface="Trebuchet MS"/>
                <a:cs typeface="Trebuchet MS"/>
              </a:rPr>
              <a:t>saura </a:t>
            </a:r>
            <a:r>
              <a:rPr sz="5650" spc="-250" dirty="0">
                <a:solidFill>
                  <a:srgbClr val="FFFFFF"/>
                </a:solidFill>
                <a:latin typeface="Trebuchet MS"/>
                <a:cs typeface="Trebuchet MS"/>
              </a:rPr>
              <a:t>ravir </a:t>
            </a:r>
            <a:r>
              <a:rPr sz="5650" spc="-420" dirty="0">
                <a:solidFill>
                  <a:srgbClr val="FFFFFF"/>
                </a:solidFill>
                <a:latin typeface="Trebuchet MS"/>
                <a:cs typeface="Trebuchet MS"/>
              </a:rPr>
              <a:t>tout </a:t>
            </a:r>
            <a:r>
              <a:rPr sz="5650" spc="-335" dirty="0">
                <a:solidFill>
                  <a:srgbClr val="FFFFFF"/>
                </a:solidFill>
                <a:latin typeface="Trebuchet MS"/>
                <a:cs typeface="Trebuchet MS"/>
              </a:rPr>
              <a:t>le</a:t>
            </a:r>
            <a:r>
              <a:rPr sz="5650" spc="-1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340" dirty="0">
                <a:solidFill>
                  <a:srgbClr val="FFFFFF"/>
                </a:solidFill>
                <a:latin typeface="Trebuchet MS"/>
                <a:cs typeface="Trebuchet MS"/>
              </a:rPr>
              <a:t>monde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44270" y="5831280"/>
            <a:ext cx="2072639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10" dirty="0">
                <a:solidFill>
                  <a:srgbClr val="FFFFFF"/>
                </a:solidFill>
                <a:latin typeface="Arial"/>
                <a:cs typeface="Arial"/>
              </a:rPr>
              <a:t>Site</a:t>
            </a:r>
            <a:r>
              <a:rPr sz="3450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180" dirty="0">
                <a:solidFill>
                  <a:srgbClr val="FFFFFF"/>
                </a:solidFill>
                <a:latin typeface="Arial"/>
                <a:cs typeface="Arial"/>
              </a:rPr>
              <a:t>internet</a:t>
            </a:r>
            <a:endParaRPr sz="34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74796" y="5831280"/>
            <a:ext cx="2349804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50" dirty="0">
                <a:solidFill>
                  <a:srgbClr val="FFFFFF"/>
                </a:solidFill>
                <a:latin typeface="Arial"/>
                <a:cs typeface="Arial"/>
              </a:rPr>
              <a:t>Estimation</a:t>
            </a:r>
            <a:endParaRPr sz="345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28933" y="3712280"/>
            <a:ext cx="11929110" cy="5429885"/>
            <a:chOff x="3928933" y="3712280"/>
            <a:chExt cx="11929110" cy="5429885"/>
          </a:xfrm>
        </p:grpSpPr>
        <p:sp>
          <p:nvSpPr>
            <p:cNvPr id="8" name="object 8"/>
            <p:cNvSpPr/>
            <p:nvPr/>
          </p:nvSpPr>
          <p:spPr>
            <a:xfrm>
              <a:off x="3928923" y="3712285"/>
              <a:ext cx="11929110" cy="5429885"/>
            </a:xfrm>
            <a:custGeom>
              <a:avLst/>
              <a:gdLst/>
              <a:ahLst/>
              <a:cxnLst/>
              <a:rect l="l" t="t" r="r" b="b"/>
              <a:pathLst>
                <a:path w="11929110" h="5429884">
                  <a:moveTo>
                    <a:pt x="600075" y="1585912"/>
                  </a:moveTo>
                  <a:lnTo>
                    <a:pt x="596709" y="1569237"/>
                  </a:lnTo>
                  <a:lnTo>
                    <a:pt x="587514" y="1555610"/>
                  </a:lnTo>
                  <a:lnTo>
                    <a:pt x="573900" y="1546415"/>
                  </a:lnTo>
                  <a:lnTo>
                    <a:pt x="557212" y="1543050"/>
                  </a:lnTo>
                  <a:lnTo>
                    <a:pt x="214312" y="1543050"/>
                  </a:lnTo>
                  <a:lnTo>
                    <a:pt x="197637" y="1546415"/>
                  </a:lnTo>
                  <a:lnTo>
                    <a:pt x="184010" y="1555610"/>
                  </a:lnTo>
                  <a:lnTo>
                    <a:pt x="174828" y="1569237"/>
                  </a:lnTo>
                  <a:lnTo>
                    <a:pt x="171450" y="1585912"/>
                  </a:lnTo>
                  <a:lnTo>
                    <a:pt x="174828" y="1602587"/>
                  </a:lnTo>
                  <a:lnTo>
                    <a:pt x="184010" y="1616214"/>
                  </a:lnTo>
                  <a:lnTo>
                    <a:pt x="197637" y="1625409"/>
                  </a:lnTo>
                  <a:lnTo>
                    <a:pt x="214312" y="1628775"/>
                  </a:lnTo>
                  <a:lnTo>
                    <a:pt x="557212" y="1628775"/>
                  </a:lnTo>
                  <a:lnTo>
                    <a:pt x="573900" y="1625409"/>
                  </a:lnTo>
                  <a:lnTo>
                    <a:pt x="587514" y="1616214"/>
                  </a:lnTo>
                  <a:lnTo>
                    <a:pt x="596709" y="1602587"/>
                  </a:lnTo>
                  <a:lnTo>
                    <a:pt x="600075" y="1585912"/>
                  </a:lnTo>
                  <a:close/>
                </a:path>
                <a:path w="11929110" h="5429884">
                  <a:moveTo>
                    <a:pt x="685800" y="900112"/>
                  </a:moveTo>
                  <a:lnTo>
                    <a:pt x="682434" y="883437"/>
                  </a:lnTo>
                  <a:lnTo>
                    <a:pt x="673239" y="869810"/>
                  </a:lnTo>
                  <a:lnTo>
                    <a:pt x="659625" y="860615"/>
                  </a:lnTo>
                  <a:lnTo>
                    <a:pt x="642937" y="857250"/>
                  </a:lnTo>
                  <a:lnTo>
                    <a:pt x="214312" y="857250"/>
                  </a:lnTo>
                  <a:lnTo>
                    <a:pt x="197637" y="860615"/>
                  </a:lnTo>
                  <a:lnTo>
                    <a:pt x="184010" y="869810"/>
                  </a:lnTo>
                  <a:lnTo>
                    <a:pt x="174828" y="883437"/>
                  </a:lnTo>
                  <a:lnTo>
                    <a:pt x="171450" y="900112"/>
                  </a:lnTo>
                  <a:lnTo>
                    <a:pt x="174828" y="916787"/>
                  </a:lnTo>
                  <a:lnTo>
                    <a:pt x="184010" y="930414"/>
                  </a:lnTo>
                  <a:lnTo>
                    <a:pt x="197637" y="939609"/>
                  </a:lnTo>
                  <a:lnTo>
                    <a:pt x="214312" y="942975"/>
                  </a:lnTo>
                  <a:lnTo>
                    <a:pt x="642937" y="942975"/>
                  </a:lnTo>
                  <a:lnTo>
                    <a:pt x="659625" y="939609"/>
                  </a:lnTo>
                  <a:lnTo>
                    <a:pt x="673239" y="930414"/>
                  </a:lnTo>
                  <a:lnTo>
                    <a:pt x="682434" y="916787"/>
                  </a:lnTo>
                  <a:lnTo>
                    <a:pt x="685800" y="900112"/>
                  </a:lnTo>
                  <a:close/>
                </a:path>
                <a:path w="11929110" h="5429884">
                  <a:moveTo>
                    <a:pt x="1200150" y="1243012"/>
                  </a:moveTo>
                  <a:lnTo>
                    <a:pt x="1196784" y="1226337"/>
                  </a:lnTo>
                  <a:lnTo>
                    <a:pt x="1187589" y="1212710"/>
                  </a:lnTo>
                  <a:lnTo>
                    <a:pt x="1173975" y="1203515"/>
                  </a:lnTo>
                  <a:lnTo>
                    <a:pt x="1157287" y="1200150"/>
                  </a:lnTo>
                  <a:lnTo>
                    <a:pt x="214312" y="1200150"/>
                  </a:lnTo>
                  <a:lnTo>
                    <a:pt x="197637" y="1203515"/>
                  </a:lnTo>
                  <a:lnTo>
                    <a:pt x="184010" y="1212710"/>
                  </a:lnTo>
                  <a:lnTo>
                    <a:pt x="174828" y="1226337"/>
                  </a:lnTo>
                  <a:lnTo>
                    <a:pt x="171450" y="1243012"/>
                  </a:lnTo>
                  <a:lnTo>
                    <a:pt x="174828" y="1259687"/>
                  </a:lnTo>
                  <a:lnTo>
                    <a:pt x="184010" y="1273314"/>
                  </a:lnTo>
                  <a:lnTo>
                    <a:pt x="197637" y="1282509"/>
                  </a:lnTo>
                  <a:lnTo>
                    <a:pt x="214312" y="1285875"/>
                  </a:lnTo>
                  <a:lnTo>
                    <a:pt x="1157287" y="1285875"/>
                  </a:lnTo>
                  <a:lnTo>
                    <a:pt x="1173975" y="1282509"/>
                  </a:lnTo>
                  <a:lnTo>
                    <a:pt x="1187589" y="1273314"/>
                  </a:lnTo>
                  <a:lnTo>
                    <a:pt x="1196784" y="1259687"/>
                  </a:lnTo>
                  <a:lnTo>
                    <a:pt x="1200150" y="1243012"/>
                  </a:lnTo>
                  <a:close/>
                </a:path>
                <a:path w="11929110" h="5429884">
                  <a:moveTo>
                    <a:pt x="1285875" y="707237"/>
                  </a:moveTo>
                  <a:lnTo>
                    <a:pt x="1274508" y="655904"/>
                  </a:lnTo>
                  <a:lnTo>
                    <a:pt x="1244879" y="618134"/>
                  </a:lnTo>
                  <a:lnTo>
                    <a:pt x="1203756" y="591680"/>
                  </a:lnTo>
                  <a:lnTo>
                    <a:pt x="1200150" y="590321"/>
                  </a:lnTo>
                  <a:lnTo>
                    <a:pt x="1200150" y="707237"/>
                  </a:lnTo>
                  <a:lnTo>
                    <a:pt x="1190231" y="729830"/>
                  </a:lnTo>
                  <a:lnTo>
                    <a:pt x="1162977" y="750531"/>
                  </a:lnTo>
                  <a:lnTo>
                    <a:pt x="1122146" y="765657"/>
                  </a:lnTo>
                  <a:lnTo>
                    <a:pt x="1114425" y="766559"/>
                  </a:lnTo>
                  <a:lnTo>
                    <a:pt x="1114425" y="652818"/>
                  </a:lnTo>
                  <a:lnTo>
                    <a:pt x="1137513" y="657644"/>
                  </a:lnTo>
                  <a:lnTo>
                    <a:pt x="1176108" y="674001"/>
                  </a:lnTo>
                  <a:lnTo>
                    <a:pt x="1195095" y="691108"/>
                  </a:lnTo>
                  <a:lnTo>
                    <a:pt x="1200150" y="707237"/>
                  </a:lnTo>
                  <a:lnTo>
                    <a:pt x="1200150" y="590321"/>
                  </a:lnTo>
                  <a:lnTo>
                    <a:pt x="1157884" y="574306"/>
                  </a:lnTo>
                  <a:lnTo>
                    <a:pt x="1114425" y="563892"/>
                  </a:lnTo>
                  <a:lnTo>
                    <a:pt x="1114425" y="433349"/>
                  </a:lnTo>
                  <a:lnTo>
                    <a:pt x="1161961" y="448538"/>
                  </a:lnTo>
                  <a:lnTo>
                    <a:pt x="1200327" y="490435"/>
                  </a:lnTo>
                  <a:lnTo>
                    <a:pt x="1205357" y="506641"/>
                  </a:lnTo>
                  <a:lnTo>
                    <a:pt x="1215872" y="519239"/>
                  </a:lnTo>
                  <a:lnTo>
                    <a:pt x="1230350" y="527011"/>
                  </a:lnTo>
                  <a:lnTo>
                    <a:pt x="1247305" y="528751"/>
                  </a:lnTo>
                  <a:lnTo>
                    <a:pt x="1263573" y="523709"/>
                  </a:lnTo>
                  <a:lnTo>
                    <a:pt x="1276197" y="513207"/>
                  </a:lnTo>
                  <a:lnTo>
                    <a:pt x="1283957" y="498729"/>
                  </a:lnTo>
                  <a:lnTo>
                    <a:pt x="1285621" y="481774"/>
                  </a:lnTo>
                  <a:lnTo>
                    <a:pt x="1274927" y="443979"/>
                  </a:lnTo>
                  <a:lnTo>
                    <a:pt x="1251940" y="410565"/>
                  </a:lnTo>
                  <a:lnTo>
                    <a:pt x="1218399" y="382638"/>
                  </a:lnTo>
                  <a:lnTo>
                    <a:pt x="1176032" y="361302"/>
                  </a:lnTo>
                  <a:lnTo>
                    <a:pt x="1126540" y="347687"/>
                  </a:lnTo>
                  <a:lnTo>
                    <a:pt x="1114425" y="346633"/>
                  </a:lnTo>
                  <a:lnTo>
                    <a:pt x="1114425" y="300037"/>
                  </a:lnTo>
                  <a:lnTo>
                    <a:pt x="1111059" y="283362"/>
                  </a:lnTo>
                  <a:lnTo>
                    <a:pt x="1101864" y="269735"/>
                  </a:lnTo>
                  <a:lnTo>
                    <a:pt x="1088250" y="260540"/>
                  </a:lnTo>
                  <a:lnTo>
                    <a:pt x="1071562" y="257175"/>
                  </a:lnTo>
                  <a:lnTo>
                    <a:pt x="1054887" y="260540"/>
                  </a:lnTo>
                  <a:lnTo>
                    <a:pt x="1041260" y="269735"/>
                  </a:lnTo>
                  <a:lnTo>
                    <a:pt x="1032078" y="283362"/>
                  </a:lnTo>
                  <a:lnTo>
                    <a:pt x="1028700" y="300037"/>
                  </a:lnTo>
                  <a:lnTo>
                    <a:pt x="1028700" y="346837"/>
                  </a:lnTo>
                  <a:lnTo>
                    <a:pt x="1028700" y="433603"/>
                  </a:lnTo>
                  <a:lnTo>
                    <a:pt x="1028700" y="547370"/>
                  </a:lnTo>
                  <a:lnTo>
                    <a:pt x="1005725" y="542544"/>
                  </a:lnTo>
                  <a:lnTo>
                    <a:pt x="967054" y="526161"/>
                  </a:lnTo>
                  <a:lnTo>
                    <a:pt x="948042" y="509041"/>
                  </a:lnTo>
                  <a:lnTo>
                    <a:pt x="942975" y="492925"/>
                  </a:lnTo>
                  <a:lnTo>
                    <a:pt x="952893" y="470319"/>
                  </a:lnTo>
                  <a:lnTo>
                    <a:pt x="980147" y="449618"/>
                  </a:lnTo>
                  <a:lnTo>
                    <a:pt x="1020991" y="434492"/>
                  </a:lnTo>
                  <a:lnTo>
                    <a:pt x="1028700" y="433603"/>
                  </a:lnTo>
                  <a:lnTo>
                    <a:pt x="1028700" y="346837"/>
                  </a:lnTo>
                  <a:lnTo>
                    <a:pt x="962647" y="363093"/>
                  </a:lnTo>
                  <a:lnTo>
                    <a:pt x="919378" y="386346"/>
                  </a:lnTo>
                  <a:lnTo>
                    <a:pt x="886129" y="416610"/>
                  </a:lnTo>
                  <a:lnTo>
                    <a:pt x="864793" y="452577"/>
                  </a:lnTo>
                  <a:lnTo>
                    <a:pt x="857250" y="492925"/>
                  </a:lnTo>
                  <a:lnTo>
                    <a:pt x="868641" y="544220"/>
                  </a:lnTo>
                  <a:lnTo>
                    <a:pt x="898309" y="581990"/>
                  </a:lnTo>
                  <a:lnTo>
                    <a:pt x="939469" y="608457"/>
                  </a:lnTo>
                  <a:lnTo>
                    <a:pt x="985393" y="625856"/>
                  </a:lnTo>
                  <a:lnTo>
                    <a:pt x="1028700" y="636257"/>
                  </a:lnTo>
                  <a:lnTo>
                    <a:pt x="1028700" y="766800"/>
                  </a:lnTo>
                  <a:lnTo>
                    <a:pt x="981163" y="751586"/>
                  </a:lnTo>
                  <a:lnTo>
                    <a:pt x="942809" y="709714"/>
                  </a:lnTo>
                  <a:lnTo>
                    <a:pt x="937920" y="693547"/>
                  </a:lnTo>
                  <a:lnTo>
                    <a:pt x="927608" y="681012"/>
                  </a:lnTo>
                  <a:lnTo>
                    <a:pt x="913155" y="673252"/>
                  </a:lnTo>
                  <a:lnTo>
                    <a:pt x="895832" y="671398"/>
                  </a:lnTo>
                  <a:lnTo>
                    <a:pt x="879602" y="676440"/>
                  </a:lnTo>
                  <a:lnTo>
                    <a:pt x="866965" y="686943"/>
                  </a:lnTo>
                  <a:lnTo>
                    <a:pt x="859180" y="701433"/>
                  </a:lnTo>
                  <a:lnTo>
                    <a:pt x="857516" y="718375"/>
                  </a:lnTo>
                  <a:lnTo>
                    <a:pt x="868210" y="756132"/>
                  </a:lnTo>
                  <a:lnTo>
                    <a:pt x="891197" y="789546"/>
                  </a:lnTo>
                  <a:lnTo>
                    <a:pt x="924725" y="817486"/>
                  </a:lnTo>
                  <a:lnTo>
                    <a:pt x="967105" y="838835"/>
                  </a:lnTo>
                  <a:lnTo>
                    <a:pt x="1016596" y="852462"/>
                  </a:lnTo>
                  <a:lnTo>
                    <a:pt x="1028700" y="853528"/>
                  </a:lnTo>
                  <a:lnTo>
                    <a:pt x="1028700" y="900112"/>
                  </a:lnTo>
                  <a:lnTo>
                    <a:pt x="1032078" y="916787"/>
                  </a:lnTo>
                  <a:lnTo>
                    <a:pt x="1041260" y="930414"/>
                  </a:lnTo>
                  <a:lnTo>
                    <a:pt x="1054887" y="939609"/>
                  </a:lnTo>
                  <a:lnTo>
                    <a:pt x="1071562" y="942975"/>
                  </a:lnTo>
                  <a:lnTo>
                    <a:pt x="1088250" y="939609"/>
                  </a:lnTo>
                  <a:lnTo>
                    <a:pt x="1101864" y="930414"/>
                  </a:lnTo>
                  <a:lnTo>
                    <a:pt x="1111059" y="916787"/>
                  </a:lnTo>
                  <a:lnTo>
                    <a:pt x="1114425" y="900112"/>
                  </a:lnTo>
                  <a:lnTo>
                    <a:pt x="1114425" y="853325"/>
                  </a:lnTo>
                  <a:lnTo>
                    <a:pt x="1129093" y="851979"/>
                  </a:lnTo>
                  <a:lnTo>
                    <a:pt x="1180477" y="837044"/>
                  </a:lnTo>
                  <a:lnTo>
                    <a:pt x="1223746" y="813777"/>
                  </a:lnTo>
                  <a:lnTo>
                    <a:pt x="1257007" y="783501"/>
                  </a:lnTo>
                  <a:lnTo>
                    <a:pt x="1278343" y="747547"/>
                  </a:lnTo>
                  <a:lnTo>
                    <a:pt x="1285875" y="707237"/>
                  </a:lnTo>
                  <a:close/>
                </a:path>
                <a:path w="11929110" h="5429884">
                  <a:moveTo>
                    <a:pt x="1543050" y="42862"/>
                  </a:moveTo>
                  <a:lnTo>
                    <a:pt x="1539684" y="26187"/>
                  </a:lnTo>
                  <a:lnTo>
                    <a:pt x="1530489" y="12560"/>
                  </a:lnTo>
                  <a:lnTo>
                    <a:pt x="1516875" y="3365"/>
                  </a:lnTo>
                  <a:lnTo>
                    <a:pt x="1500187" y="0"/>
                  </a:lnTo>
                  <a:lnTo>
                    <a:pt x="557212" y="0"/>
                  </a:lnTo>
                  <a:lnTo>
                    <a:pt x="540791" y="3263"/>
                  </a:lnTo>
                  <a:lnTo>
                    <a:pt x="540537" y="3365"/>
                  </a:lnTo>
                  <a:lnTo>
                    <a:pt x="533514" y="8102"/>
                  </a:lnTo>
                  <a:lnTo>
                    <a:pt x="526872" y="12522"/>
                  </a:lnTo>
                  <a:lnTo>
                    <a:pt x="514350" y="25082"/>
                  </a:lnTo>
                  <a:lnTo>
                    <a:pt x="514350" y="146342"/>
                  </a:lnTo>
                  <a:lnTo>
                    <a:pt x="514350" y="514350"/>
                  </a:lnTo>
                  <a:lnTo>
                    <a:pt x="146329" y="514350"/>
                  </a:lnTo>
                  <a:lnTo>
                    <a:pt x="514350" y="146342"/>
                  </a:lnTo>
                  <a:lnTo>
                    <a:pt x="514350" y="25082"/>
                  </a:lnTo>
                  <a:lnTo>
                    <a:pt x="15963" y="524611"/>
                  </a:lnTo>
                  <a:lnTo>
                    <a:pt x="12560" y="526910"/>
                  </a:lnTo>
                  <a:lnTo>
                    <a:pt x="10236" y="530364"/>
                  </a:lnTo>
                  <a:lnTo>
                    <a:pt x="7200" y="533400"/>
                  </a:lnTo>
                  <a:lnTo>
                    <a:pt x="5626" y="537197"/>
                  </a:lnTo>
                  <a:lnTo>
                    <a:pt x="3378" y="540537"/>
                  </a:lnTo>
                  <a:lnTo>
                    <a:pt x="2527" y="544677"/>
                  </a:lnTo>
                  <a:lnTo>
                    <a:pt x="838" y="548792"/>
                  </a:lnTo>
                  <a:lnTo>
                    <a:pt x="825" y="553097"/>
                  </a:lnTo>
                  <a:lnTo>
                    <a:pt x="0" y="557212"/>
                  </a:lnTo>
                  <a:lnTo>
                    <a:pt x="825" y="561314"/>
                  </a:lnTo>
                  <a:lnTo>
                    <a:pt x="0" y="1843087"/>
                  </a:lnTo>
                  <a:lnTo>
                    <a:pt x="26187" y="1882584"/>
                  </a:lnTo>
                  <a:lnTo>
                    <a:pt x="42862" y="1885950"/>
                  </a:lnTo>
                  <a:lnTo>
                    <a:pt x="942975" y="1885950"/>
                  </a:lnTo>
                  <a:lnTo>
                    <a:pt x="959662" y="1882584"/>
                  </a:lnTo>
                  <a:lnTo>
                    <a:pt x="973277" y="1873389"/>
                  </a:lnTo>
                  <a:lnTo>
                    <a:pt x="982472" y="1859762"/>
                  </a:lnTo>
                  <a:lnTo>
                    <a:pt x="985837" y="1843087"/>
                  </a:lnTo>
                  <a:lnTo>
                    <a:pt x="982472" y="1826412"/>
                  </a:lnTo>
                  <a:lnTo>
                    <a:pt x="973277" y="1812785"/>
                  </a:lnTo>
                  <a:lnTo>
                    <a:pt x="959662" y="1803590"/>
                  </a:lnTo>
                  <a:lnTo>
                    <a:pt x="942975" y="1800225"/>
                  </a:lnTo>
                  <a:lnTo>
                    <a:pt x="85725" y="1800225"/>
                  </a:lnTo>
                  <a:lnTo>
                    <a:pt x="85725" y="600075"/>
                  </a:lnTo>
                  <a:lnTo>
                    <a:pt x="557212" y="600075"/>
                  </a:lnTo>
                  <a:lnTo>
                    <a:pt x="573900" y="596709"/>
                  </a:lnTo>
                  <a:lnTo>
                    <a:pt x="587514" y="587514"/>
                  </a:lnTo>
                  <a:lnTo>
                    <a:pt x="596709" y="573887"/>
                  </a:lnTo>
                  <a:lnTo>
                    <a:pt x="600075" y="557212"/>
                  </a:lnTo>
                  <a:lnTo>
                    <a:pt x="600075" y="85725"/>
                  </a:lnTo>
                  <a:lnTo>
                    <a:pt x="1457325" y="85725"/>
                  </a:lnTo>
                  <a:lnTo>
                    <a:pt x="1457325" y="1243012"/>
                  </a:lnTo>
                  <a:lnTo>
                    <a:pt x="1460703" y="1259687"/>
                  </a:lnTo>
                  <a:lnTo>
                    <a:pt x="1469885" y="1273314"/>
                  </a:lnTo>
                  <a:lnTo>
                    <a:pt x="1483512" y="1282509"/>
                  </a:lnTo>
                  <a:lnTo>
                    <a:pt x="1500187" y="1285875"/>
                  </a:lnTo>
                  <a:lnTo>
                    <a:pt x="1516875" y="1282509"/>
                  </a:lnTo>
                  <a:lnTo>
                    <a:pt x="1530489" y="1273314"/>
                  </a:lnTo>
                  <a:lnTo>
                    <a:pt x="1539684" y="1259687"/>
                  </a:lnTo>
                  <a:lnTo>
                    <a:pt x="1543050" y="1243012"/>
                  </a:lnTo>
                  <a:lnTo>
                    <a:pt x="1543050" y="42862"/>
                  </a:lnTo>
                  <a:close/>
                </a:path>
                <a:path w="11929110" h="5429884">
                  <a:moveTo>
                    <a:pt x="2057336" y="1328699"/>
                  </a:moveTo>
                  <a:lnTo>
                    <a:pt x="2054199" y="1312557"/>
                  </a:lnTo>
                  <a:lnTo>
                    <a:pt x="2044801" y="1298397"/>
                  </a:lnTo>
                  <a:lnTo>
                    <a:pt x="1964309" y="1217891"/>
                  </a:lnTo>
                  <a:lnTo>
                    <a:pt x="1953933" y="1207528"/>
                  </a:lnTo>
                  <a:lnTo>
                    <a:pt x="1953933" y="1328737"/>
                  </a:lnTo>
                  <a:lnTo>
                    <a:pt x="1843049" y="1439621"/>
                  </a:lnTo>
                  <a:lnTo>
                    <a:pt x="1782432" y="1379004"/>
                  </a:lnTo>
                  <a:lnTo>
                    <a:pt x="1782432" y="1500238"/>
                  </a:lnTo>
                  <a:lnTo>
                    <a:pt x="1310995" y="1971675"/>
                  </a:lnTo>
                  <a:lnTo>
                    <a:pt x="1200150" y="1971675"/>
                  </a:lnTo>
                  <a:lnTo>
                    <a:pt x="1200150" y="1860829"/>
                  </a:lnTo>
                  <a:lnTo>
                    <a:pt x="1671586" y="1389392"/>
                  </a:lnTo>
                  <a:lnTo>
                    <a:pt x="1782432" y="1500238"/>
                  </a:lnTo>
                  <a:lnTo>
                    <a:pt x="1782432" y="1379004"/>
                  </a:lnTo>
                  <a:lnTo>
                    <a:pt x="1732203" y="1328775"/>
                  </a:lnTo>
                  <a:lnTo>
                    <a:pt x="1843087" y="1217891"/>
                  </a:lnTo>
                  <a:lnTo>
                    <a:pt x="1953933" y="1328737"/>
                  </a:lnTo>
                  <a:lnTo>
                    <a:pt x="1953933" y="1207528"/>
                  </a:lnTo>
                  <a:lnTo>
                    <a:pt x="1873351" y="1126947"/>
                  </a:lnTo>
                  <a:lnTo>
                    <a:pt x="1859178" y="1117536"/>
                  </a:lnTo>
                  <a:lnTo>
                    <a:pt x="1843049" y="1114399"/>
                  </a:lnTo>
                  <a:lnTo>
                    <a:pt x="1826920" y="1117536"/>
                  </a:lnTo>
                  <a:lnTo>
                    <a:pt x="1126947" y="1812747"/>
                  </a:lnTo>
                  <a:lnTo>
                    <a:pt x="1114425" y="1843087"/>
                  </a:lnTo>
                  <a:lnTo>
                    <a:pt x="1114425" y="2014537"/>
                  </a:lnTo>
                  <a:lnTo>
                    <a:pt x="1117803" y="2031212"/>
                  </a:lnTo>
                  <a:lnTo>
                    <a:pt x="1126985" y="2044839"/>
                  </a:lnTo>
                  <a:lnTo>
                    <a:pt x="1140612" y="2054034"/>
                  </a:lnTo>
                  <a:lnTo>
                    <a:pt x="1157287" y="2057400"/>
                  </a:lnTo>
                  <a:lnTo>
                    <a:pt x="1328737" y="2057400"/>
                  </a:lnTo>
                  <a:lnTo>
                    <a:pt x="1432128" y="1971675"/>
                  </a:lnTo>
                  <a:lnTo>
                    <a:pt x="1873084" y="1530718"/>
                  </a:lnTo>
                  <a:lnTo>
                    <a:pt x="1873351" y="1530540"/>
                  </a:lnTo>
                  <a:lnTo>
                    <a:pt x="1873516" y="1530286"/>
                  </a:lnTo>
                  <a:lnTo>
                    <a:pt x="2044801" y="1359001"/>
                  </a:lnTo>
                  <a:lnTo>
                    <a:pt x="2054199" y="1344828"/>
                  </a:lnTo>
                  <a:lnTo>
                    <a:pt x="2057336" y="1328699"/>
                  </a:lnTo>
                  <a:close/>
                </a:path>
                <a:path w="11929110" h="5429884">
                  <a:moveTo>
                    <a:pt x="4295787" y="4089082"/>
                  </a:moveTo>
                  <a:lnTo>
                    <a:pt x="4290098" y="4060939"/>
                  </a:lnTo>
                  <a:lnTo>
                    <a:pt x="4274578" y="4037901"/>
                  </a:lnTo>
                  <a:lnTo>
                    <a:pt x="4251617" y="4022331"/>
                  </a:lnTo>
                  <a:lnTo>
                    <a:pt x="4223588" y="4016616"/>
                  </a:lnTo>
                  <a:lnTo>
                    <a:pt x="4086390" y="4016616"/>
                  </a:lnTo>
                  <a:lnTo>
                    <a:pt x="4077817" y="3998557"/>
                  </a:lnTo>
                  <a:lnTo>
                    <a:pt x="4063835" y="3983545"/>
                  </a:lnTo>
                  <a:lnTo>
                    <a:pt x="4045775" y="3973296"/>
                  </a:lnTo>
                  <a:lnTo>
                    <a:pt x="4025023" y="3969512"/>
                  </a:lnTo>
                  <a:lnTo>
                    <a:pt x="3840899" y="3969512"/>
                  </a:lnTo>
                  <a:lnTo>
                    <a:pt x="3820134" y="3973296"/>
                  </a:lnTo>
                  <a:lnTo>
                    <a:pt x="3802088" y="3983545"/>
                  </a:lnTo>
                  <a:lnTo>
                    <a:pt x="3788092" y="3998557"/>
                  </a:lnTo>
                  <a:lnTo>
                    <a:pt x="3779520" y="4016616"/>
                  </a:lnTo>
                  <a:lnTo>
                    <a:pt x="3714534" y="4016616"/>
                  </a:lnTo>
                  <a:lnTo>
                    <a:pt x="3705961" y="3998557"/>
                  </a:lnTo>
                  <a:lnTo>
                    <a:pt x="3691966" y="3983545"/>
                  </a:lnTo>
                  <a:lnTo>
                    <a:pt x="3673919" y="3973296"/>
                  </a:lnTo>
                  <a:lnTo>
                    <a:pt x="3667595" y="3972153"/>
                  </a:lnTo>
                  <a:lnTo>
                    <a:pt x="3667595" y="4719574"/>
                  </a:lnTo>
                  <a:lnTo>
                    <a:pt x="3665347" y="4767542"/>
                  </a:lnTo>
                  <a:lnTo>
                    <a:pt x="3658730" y="4814100"/>
                  </a:lnTo>
                  <a:lnTo>
                    <a:pt x="3647960" y="4859071"/>
                  </a:lnTo>
                  <a:lnTo>
                    <a:pt x="3633228" y="4902263"/>
                  </a:lnTo>
                  <a:lnTo>
                    <a:pt x="3614763" y="4943462"/>
                  </a:lnTo>
                  <a:lnTo>
                    <a:pt x="3592753" y="4982489"/>
                  </a:lnTo>
                  <a:lnTo>
                    <a:pt x="3567430" y="5019141"/>
                  </a:lnTo>
                  <a:lnTo>
                    <a:pt x="3538969" y="5053228"/>
                  </a:lnTo>
                  <a:lnTo>
                    <a:pt x="3507600" y="5084546"/>
                  </a:lnTo>
                  <a:lnTo>
                    <a:pt x="3473526" y="5112918"/>
                  </a:lnTo>
                  <a:lnTo>
                    <a:pt x="3436950" y="5138140"/>
                  </a:lnTo>
                  <a:lnTo>
                    <a:pt x="3398075" y="5160010"/>
                  </a:lnTo>
                  <a:lnTo>
                    <a:pt x="3357130" y="5178336"/>
                  </a:lnTo>
                  <a:lnTo>
                    <a:pt x="3314293" y="5192941"/>
                  </a:lnTo>
                  <a:lnTo>
                    <a:pt x="3269792" y="5203609"/>
                  </a:lnTo>
                  <a:lnTo>
                    <a:pt x="3223818" y="5210149"/>
                  </a:lnTo>
                  <a:lnTo>
                    <a:pt x="3176600" y="5212372"/>
                  </a:lnTo>
                  <a:lnTo>
                    <a:pt x="3129369" y="5210111"/>
                  </a:lnTo>
                  <a:lnTo>
                    <a:pt x="3083407" y="5203469"/>
                  </a:lnTo>
                  <a:lnTo>
                    <a:pt x="3038906" y="5192661"/>
                  </a:lnTo>
                  <a:lnTo>
                    <a:pt x="2996069" y="5177879"/>
                  </a:lnTo>
                  <a:lnTo>
                    <a:pt x="2955112" y="5159349"/>
                  </a:lnTo>
                  <a:lnTo>
                    <a:pt x="2916250" y="5137264"/>
                  </a:lnTo>
                  <a:lnTo>
                    <a:pt x="2879674" y="5111839"/>
                  </a:lnTo>
                  <a:lnTo>
                    <a:pt x="2845600" y="5083276"/>
                  </a:lnTo>
                  <a:lnTo>
                    <a:pt x="2814231" y="5051793"/>
                  </a:lnTo>
                  <a:lnTo>
                    <a:pt x="2785770" y="5017592"/>
                  </a:lnTo>
                  <a:lnTo>
                    <a:pt x="2760434" y="4980876"/>
                  </a:lnTo>
                  <a:lnTo>
                    <a:pt x="2738437" y="4941875"/>
                  </a:lnTo>
                  <a:lnTo>
                    <a:pt x="2719971" y="4900765"/>
                  </a:lnTo>
                  <a:lnTo>
                    <a:pt x="2705239" y="4857775"/>
                  </a:lnTo>
                  <a:lnTo>
                    <a:pt x="2694470" y="4813109"/>
                  </a:lnTo>
                  <a:lnTo>
                    <a:pt x="2687853" y="4766970"/>
                  </a:lnTo>
                  <a:lnTo>
                    <a:pt x="2685592" y="4719574"/>
                  </a:lnTo>
                  <a:lnTo>
                    <a:pt x="2687853" y="4672177"/>
                  </a:lnTo>
                  <a:lnTo>
                    <a:pt x="2694470" y="4626038"/>
                  </a:lnTo>
                  <a:lnTo>
                    <a:pt x="2705239" y="4581372"/>
                  </a:lnTo>
                  <a:lnTo>
                    <a:pt x="2719971" y="4538383"/>
                  </a:lnTo>
                  <a:lnTo>
                    <a:pt x="2738437" y="4497286"/>
                  </a:lnTo>
                  <a:lnTo>
                    <a:pt x="2760434" y="4458271"/>
                  </a:lnTo>
                  <a:lnTo>
                    <a:pt x="2765158" y="4451439"/>
                  </a:lnTo>
                  <a:lnTo>
                    <a:pt x="2785770" y="4421556"/>
                  </a:lnTo>
                  <a:lnTo>
                    <a:pt x="2814231" y="4387354"/>
                  </a:lnTo>
                  <a:lnTo>
                    <a:pt x="2815374" y="4386211"/>
                  </a:lnTo>
                  <a:lnTo>
                    <a:pt x="2845600" y="4355871"/>
                  </a:lnTo>
                  <a:lnTo>
                    <a:pt x="2878569" y="4328236"/>
                  </a:lnTo>
                  <a:lnTo>
                    <a:pt x="2916250" y="4301896"/>
                  </a:lnTo>
                  <a:lnTo>
                    <a:pt x="2955112" y="4279811"/>
                  </a:lnTo>
                  <a:lnTo>
                    <a:pt x="2992221" y="4263009"/>
                  </a:lnTo>
                  <a:lnTo>
                    <a:pt x="3038906" y="4246486"/>
                  </a:lnTo>
                  <a:lnTo>
                    <a:pt x="3083407" y="4235678"/>
                  </a:lnTo>
                  <a:lnTo>
                    <a:pt x="3129369" y="4229036"/>
                  </a:lnTo>
                  <a:lnTo>
                    <a:pt x="3176600" y="4226776"/>
                  </a:lnTo>
                  <a:lnTo>
                    <a:pt x="3223818" y="4229036"/>
                  </a:lnTo>
                  <a:lnTo>
                    <a:pt x="3269792" y="4235678"/>
                  </a:lnTo>
                  <a:lnTo>
                    <a:pt x="3314293" y="4246486"/>
                  </a:lnTo>
                  <a:lnTo>
                    <a:pt x="3357130" y="4261269"/>
                  </a:lnTo>
                  <a:lnTo>
                    <a:pt x="3398075" y="4279811"/>
                  </a:lnTo>
                  <a:lnTo>
                    <a:pt x="3436950" y="4301896"/>
                  </a:lnTo>
                  <a:lnTo>
                    <a:pt x="3473526" y="4327322"/>
                  </a:lnTo>
                  <a:lnTo>
                    <a:pt x="3507600" y="4355871"/>
                  </a:lnTo>
                  <a:lnTo>
                    <a:pt x="3538969" y="4387354"/>
                  </a:lnTo>
                  <a:lnTo>
                    <a:pt x="3567430" y="4421556"/>
                  </a:lnTo>
                  <a:lnTo>
                    <a:pt x="3592753" y="4458271"/>
                  </a:lnTo>
                  <a:lnTo>
                    <a:pt x="3614763" y="4497286"/>
                  </a:lnTo>
                  <a:lnTo>
                    <a:pt x="3633228" y="4538383"/>
                  </a:lnTo>
                  <a:lnTo>
                    <a:pt x="3647960" y="4581372"/>
                  </a:lnTo>
                  <a:lnTo>
                    <a:pt x="3658730" y="4626038"/>
                  </a:lnTo>
                  <a:lnTo>
                    <a:pt x="3665347" y="4672177"/>
                  </a:lnTo>
                  <a:lnTo>
                    <a:pt x="3667595" y="4719574"/>
                  </a:lnTo>
                  <a:lnTo>
                    <a:pt x="3667595" y="3972153"/>
                  </a:lnTo>
                  <a:lnTo>
                    <a:pt x="3653155" y="3969512"/>
                  </a:lnTo>
                  <a:lnTo>
                    <a:pt x="3469030" y="3969512"/>
                  </a:lnTo>
                  <a:lnTo>
                    <a:pt x="3448278" y="3973296"/>
                  </a:lnTo>
                  <a:lnTo>
                    <a:pt x="3430219" y="3983545"/>
                  </a:lnTo>
                  <a:lnTo>
                    <a:pt x="3416236" y="3998557"/>
                  </a:lnTo>
                  <a:lnTo>
                    <a:pt x="3407664" y="4016616"/>
                  </a:lnTo>
                  <a:lnTo>
                    <a:pt x="3126054" y="4016616"/>
                  </a:lnTo>
                  <a:lnTo>
                    <a:pt x="3126054" y="3973131"/>
                  </a:lnTo>
                  <a:lnTo>
                    <a:pt x="3126054" y="3886162"/>
                  </a:lnTo>
                  <a:lnTo>
                    <a:pt x="3126054" y="3882542"/>
                  </a:lnTo>
                  <a:lnTo>
                    <a:pt x="3120352" y="3854399"/>
                  </a:lnTo>
                  <a:lnTo>
                    <a:pt x="3104845" y="3831361"/>
                  </a:lnTo>
                  <a:lnTo>
                    <a:pt x="3081883" y="3815791"/>
                  </a:lnTo>
                  <a:lnTo>
                    <a:pt x="3053854" y="3810076"/>
                  </a:lnTo>
                  <a:lnTo>
                    <a:pt x="3032188" y="3810076"/>
                  </a:lnTo>
                  <a:lnTo>
                    <a:pt x="3032188" y="3929646"/>
                  </a:lnTo>
                  <a:lnTo>
                    <a:pt x="3028975" y="3947147"/>
                  </a:lnTo>
                  <a:lnTo>
                    <a:pt x="3019996" y="3960901"/>
                  </a:lnTo>
                  <a:lnTo>
                    <a:pt x="3006293" y="3969905"/>
                  </a:lnTo>
                  <a:lnTo>
                    <a:pt x="2988868" y="3973131"/>
                  </a:lnTo>
                  <a:lnTo>
                    <a:pt x="2411222" y="3973131"/>
                  </a:lnTo>
                  <a:lnTo>
                    <a:pt x="2411222" y="4295622"/>
                  </a:lnTo>
                  <a:lnTo>
                    <a:pt x="2411222" y="4418825"/>
                  </a:lnTo>
                  <a:lnTo>
                    <a:pt x="2408174" y="4431563"/>
                  </a:lnTo>
                  <a:lnTo>
                    <a:pt x="2400389" y="4441926"/>
                  </a:lnTo>
                  <a:lnTo>
                    <a:pt x="2389898" y="4448886"/>
                  </a:lnTo>
                  <a:lnTo>
                    <a:pt x="2378722" y="4451439"/>
                  </a:lnTo>
                  <a:lnTo>
                    <a:pt x="2266810" y="4451439"/>
                  </a:lnTo>
                  <a:lnTo>
                    <a:pt x="2254110" y="4448886"/>
                  </a:lnTo>
                  <a:lnTo>
                    <a:pt x="2243785" y="4441926"/>
                  </a:lnTo>
                  <a:lnTo>
                    <a:pt x="2236851" y="4431563"/>
                  </a:lnTo>
                  <a:lnTo>
                    <a:pt x="2234311" y="4418825"/>
                  </a:lnTo>
                  <a:lnTo>
                    <a:pt x="2236851" y="4406087"/>
                  </a:lnTo>
                  <a:lnTo>
                    <a:pt x="2378722" y="4386211"/>
                  </a:lnTo>
                  <a:lnTo>
                    <a:pt x="2411222" y="4418825"/>
                  </a:lnTo>
                  <a:lnTo>
                    <a:pt x="2411222" y="4295622"/>
                  </a:lnTo>
                  <a:lnTo>
                    <a:pt x="2408174" y="4308360"/>
                  </a:lnTo>
                  <a:lnTo>
                    <a:pt x="2400389" y="4318724"/>
                  </a:lnTo>
                  <a:lnTo>
                    <a:pt x="2389898" y="4325683"/>
                  </a:lnTo>
                  <a:lnTo>
                    <a:pt x="2378722" y="4328236"/>
                  </a:lnTo>
                  <a:lnTo>
                    <a:pt x="2266810" y="4328236"/>
                  </a:lnTo>
                  <a:lnTo>
                    <a:pt x="2254110" y="4325683"/>
                  </a:lnTo>
                  <a:lnTo>
                    <a:pt x="2243785" y="4318724"/>
                  </a:lnTo>
                  <a:lnTo>
                    <a:pt x="2236851" y="4308360"/>
                  </a:lnTo>
                  <a:lnTo>
                    <a:pt x="2234311" y="4295622"/>
                  </a:lnTo>
                  <a:lnTo>
                    <a:pt x="2236851" y="4282884"/>
                  </a:lnTo>
                  <a:lnTo>
                    <a:pt x="2243785" y="4272521"/>
                  </a:lnTo>
                  <a:lnTo>
                    <a:pt x="2254110" y="4265561"/>
                  </a:lnTo>
                  <a:lnTo>
                    <a:pt x="2266810" y="4263009"/>
                  </a:lnTo>
                  <a:lnTo>
                    <a:pt x="2378722" y="4263009"/>
                  </a:lnTo>
                  <a:lnTo>
                    <a:pt x="2391410" y="4265561"/>
                  </a:lnTo>
                  <a:lnTo>
                    <a:pt x="2401735" y="4272521"/>
                  </a:lnTo>
                  <a:lnTo>
                    <a:pt x="2408682" y="4282884"/>
                  </a:lnTo>
                  <a:lnTo>
                    <a:pt x="2411222" y="4295622"/>
                  </a:lnTo>
                  <a:lnTo>
                    <a:pt x="2411222" y="3973131"/>
                  </a:lnTo>
                  <a:lnTo>
                    <a:pt x="2375116" y="3973131"/>
                  </a:lnTo>
                  <a:lnTo>
                    <a:pt x="2357678" y="3969905"/>
                  </a:lnTo>
                  <a:lnTo>
                    <a:pt x="2343975" y="3960901"/>
                  </a:lnTo>
                  <a:lnTo>
                    <a:pt x="2335009" y="3947147"/>
                  </a:lnTo>
                  <a:lnTo>
                    <a:pt x="2331796" y="3929646"/>
                  </a:lnTo>
                  <a:lnTo>
                    <a:pt x="2335517" y="3912158"/>
                  </a:lnTo>
                  <a:lnTo>
                    <a:pt x="2345334" y="3898392"/>
                  </a:lnTo>
                  <a:lnTo>
                    <a:pt x="2359202" y="3889387"/>
                  </a:lnTo>
                  <a:lnTo>
                    <a:pt x="2375116" y="3886162"/>
                  </a:lnTo>
                  <a:lnTo>
                    <a:pt x="2988868" y="3886162"/>
                  </a:lnTo>
                  <a:lnTo>
                    <a:pt x="3006293" y="3889387"/>
                  </a:lnTo>
                  <a:lnTo>
                    <a:pt x="3019996" y="3898392"/>
                  </a:lnTo>
                  <a:lnTo>
                    <a:pt x="3028975" y="3912158"/>
                  </a:lnTo>
                  <a:lnTo>
                    <a:pt x="3032188" y="3929646"/>
                  </a:lnTo>
                  <a:lnTo>
                    <a:pt x="3032188" y="3810076"/>
                  </a:lnTo>
                  <a:lnTo>
                    <a:pt x="2302903" y="3810076"/>
                  </a:lnTo>
                  <a:lnTo>
                    <a:pt x="2274874" y="3815791"/>
                  </a:lnTo>
                  <a:lnTo>
                    <a:pt x="2251913" y="3831361"/>
                  </a:lnTo>
                  <a:lnTo>
                    <a:pt x="2236393" y="3854399"/>
                  </a:lnTo>
                  <a:lnTo>
                    <a:pt x="2230704" y="3882542"/>
                  </a:lnTo>
                  <a:lnTo>
                    <a:pt x="2230704" y="4016616"/>
                  </a:lnTo>
                  <a:lnTo>
                    <a:pt x="2129612" y="4016616"/>
                  </a:lnTo>
                  <a:lnTo>
                    <a:pt x="2101583" y="4022331"/>
                  </a:lnTo>
                  <a:lnTo>
                    <a:pt x="2078621" y="4037901"/>
                  </a:lnTo>
                  <a:lnTo>
                    <a:pt x="2063102" y="4060939"/>
                  </a:lnTo>
                  <a:lnTo>
                    <a:pt x="2057412" y="4089082"/>
                  </a:lnTo>
                  <a:lnTo>
                    <a:pt x="2057412" y="5353697"/>
                  </a:lnTo>
                  <a:lnTo>
                    <a:pt x="2063102" y="5381828"/>
                  </a:lnTo>
                  <a:lnTo>
                    <a:pt x="2078621" y="5404878"/>
                  </a:lnTo>
                  <a:lnTo>
                    <a:pt x="2101583" y="5420449"/>
                  </a:lnTo>
                  <a:lnTo>
                    <a:pt x="2129612" y="5426164"/>
                  </a:lnTo>
                  <a:lnTo>
                    <a:pt x="4223588" y="5426164"/>
                  </a:lnTo>
                  <a:lnTo>
                    <a:pt x="4251617" y="5420449"/>
                  </a:lnTo>
                  <a:lnTo>
                    <a:pt x="4274578" y="5404878"/>
                  </a:lnTo>
                  <a:lnTo>
                    <a:pt x="4290098" y="5381828"/>
                  </a:lnTo>
                  <a:lnTo>
                    <a:pt x="4295787" y="5353697"/>
                  </a:lnTo>
                  <a:lnTo>
                    <a:pt x="4295787" y="5212372"/>
                  </a:lnTo>
                  <a:lnTo>
                    <a:pt x="4295787" y="4226776"/>
                  </a:lnTo>
                  <a:lnTo>
                    <a:pt x="4295787" y="4089082"/>
                  </a:lnTo>
                  <a:close/>
                </a:path>
                <a:path w="11929110" h="5429884">
                  <a:moveTo>
                    <a:pt x="8307997" y="4035869"/>
                  </a:moveTo>
                  <a:lnTo>
                    <a:pt x="8305508" y="4023576"/>
                  </a:lnTo>
                  <a:lnTo>
                    <a:pt x="8298713" y="4013504"/>
                  </a:lnTo>
                  <a:lnTo>
                    <a:pt x="8288655" y="4006697"/>
                  </a:lnTo>
                  <a:lnTo>
                    <a:pt x="8276374" y="4004195"/>
                  </a:lnTo>
                  <a:lnTo>
                    <a:pt x="7944294" y="4004195"/>
                  </a:lnTo>
                  <a:lnTo>
                    <a:pt x="7932013" y="4006697"/>
                  </a:lnTo>
                  <a:lnTo>
                    <a:pt x="7921955" y="4013504"/>
                  </a:lnTo>
                  <a:lnTo>
                    <a:pt x="7915161" y="4023576"/>
                  </a:lnTo>
                  <a:lnTo>
                    <a:pt x="7912671" y="4035869"/>
                  </a:lnTo>
                  <a:lnTo>
                    <a:pt x="7915161" y="4048175"/>
                  </a:lnTo>
                  <a:lnTo>
                    <a:pt x="7921955" y="4058247"/>
                  </a:lnTo>
                  <a:lnTo>
                    <a:pt x="7932013" y="4065054"/>
                  </a:lnTo>
                  <a:lnTo>
                    <a:pt x="7944294" y="4067543"/>
                  </a:lnTo>
                  <a:lnTo>
                    <a:pt x="8276374" y="4067543"/>
                  </a:lnTo>
                  <a:lnTo>
                    <a:pt x="8288655" y="4065054"/>
                  </a:lnTo>
                  <a:lnTo>
                    <a:pt x="8298713" y="4058247"/>
                  </a:lnTo>
                  <a:lnTo>
                    <a:pt x="8305508" y="4048175"/>
                  </a:lnTo>
                  <a:lnTo>
                    <a:pt x="8307997" y="4035869"/>
                  </a:lnTo>
                  <a:close/>
                </a:path>
                <a:path w="11929110" h="5429884">
                  <a:moveTo>
                    <a:pt x="9065450" y="3909174"/>
                  </a:moveTo>
                  <a:lnTo>
                    <a:pt x="9062949" y="3896868"/>
                  </a:lnTo>
                  <a:lnTo>
                    <a:pt x="9056154" y="3886797"/>
                  </a:lnTo>
                  <a:lnTo>
                    <a:pt x="9046096" y="3879989"/>
                  </a:lnTo>
                  <a:lnTo>
                    <a:pt x="9033827" y="3877487"/>
                  </a:lnTo>
                  <a:lnTo>
                    <a:pt x="7944294" y="3877487"/>
                  </a:lnTo>
                  <a:lnTo>
                    <a:pt x="7932013" y="3879989"/>
                  </a:lnTo>
                  <a:lnTo>
                    <a:pt x="7921955" y="3886797"/>
                  </a:lnTo>
                  <a:lnTo>
                    <a:pt x="7915161" y="3896868"/>
                  </a:lnTo>
                  <a:lnTo>
                    <a:pt x="7912671" y="3909174"/>
                  </a:lnTo>
                  <a:lnTo>
                    <a:pt x="7915161" y="3921468"/>
                  </a:lnTo>
                  <a:lnTo>
                    <a:pt x="7921955" y="3931539"/>
                  </a:lnTo>
                  <a:lnTo>
                    <a:pt x="7932013" y="3938346"/>
                  </a:lnTo>
                  <a:lnTo>
                    <a:pt x="7944294" y="3940848"/>
                  </a:lnTo>
                  <a:lnTo>
                    <a:pt x="9033827" y="3940848"/>
                  </a:lnTo>
                  <a:lnTo>
                    <a:pt x="9046096" y="3938346"/>
                  </a:lnTo>
                  <a:lnTo>
                    <a:pt x="9056154" y="3931539"/>
                  </a:lnTo>
                  <a:lnTo>
                    <a:pt x="9062949" y="3921468"/>
                  </a:lnTo>
                  <a:lnTo>
                    <a:pt x="9065450" y="3909174"/>
                  </a:lnTo>
                  <a:close/>
                </a:path>
                <a:path w="11929110" h="5429884">
                  <a:moveTo>
                    <a:pt x="9067025" y="4035869"/>
                  </a:moveTo>
                  <a:lnTo>
                    <a:pt x="9064282" y="4023576"/>
                  </a:lnTo>
                  <a:lnTo>
                    <a:pt x="9056954" y="4013504"/>
                  </a:lnTo>
                  <a:lnTo>
                    <a:pt x="9046350" y="4006697"/>
                  </a:lnTo>
                  <a:lnTo>
                    <a:pt x="9033827" y="4004195"/>
                  </a:lnTo>
                  <a:lnTo>
                    <a:pt x="8434502" y="4004195"/>
                  </a:lnTo>
                  <a:lnTo>
                    <a:pt x="8422221" y="4006697"/>
                  </a:lnTo>
                  <a:lnTo>
                    <a:pt x="8412162" y="4013504"/>
                  </a:lnTo>
                  <a:lnTo>
                    <a:pt x="8405368" y="4023576"/>
                  </a:lnTo>
                  <a:lnTo>
                    <a:pt x="8402879" y="4035869"/>
                  </a:lnTo>
                  <a:lnTo>
                    <a:pt x="8405368" y="4048175"/>
                  </a:lnTo>
                  <a:lnTo>
                    <a:pt x="8412162" y="4058247"/>
                  </a:lnTo>
                  <a:lnTo>
                    <a:pt x="8422221" y="4065054"/>
                  </a:lnTo>
                  <a:lnTo>
                    <a:pt x="8434502" y="4067543"/>
                  </a:lnTo>
                  <a:lnTo>
                    <a:pt x="9035402" y="4067543"/>
                  </a:lnTo>
                  <a:lnTo>
                    <a:pt x="9047683" y="4065054"/>
                  </a:lnTo>
                  <a:lnTo>
                    <a:pt x="9057742" y="4058247"/>
                  </a:lnTo>
                  <a:lnTo>
                    <a:pt x="9064536" y="4048175"/>
                  </a:lnTo>
                  <a:lnTo>
                    <a:pt x="9067025" y="4035869"/>
                  </a:lnTo>
                  <a:close/>
                </a:path>
                <a:path w="11929110" h="5429884">
                  <a:moveTo>
                    <a:pt x="9394355" y="4146740"/>
                  </a:moveTo>
                  <a:lnTo>
                    <a:pt x="9368396" y="4100512"/>
                  </a:lnTo>
                  <a:lnTo>
                    <a:pt x="9332493" y="4064381"/>
                  </a:lnTo>
                  <a:lnTo>
                    <a:pt x="9289174" y="4038943"/>
                  </a:lnTo>
                  <a:lnTo>
                    <a:pt x="9240977" y="4024782"/>
                  </a:lnTo>
                  <a:lnTo>
                    <a:pt x="9240977" y="3750792"/>
                  </a:lnTo>
                  <a:lnTo>
                    <a:pt x="9238475" y="3738486"/>
                  </a:lnTo>
                  <a:lnTo>
                    <a:pt x="9231681" y="3728415"/>
                  </a:lnTo>
                  <a:lnTo>
                    <a:pt x="9221622" y="3721608"/>
                  </a:lnTo>
                  <a:lnTo>
                    <a:pt x="9209341" y="3719118"/>
                  </a:lnTo>
                  <a:lnTo>
                    <a:pt x="7756118" y="3719118"/>
                  </a:lnTo>
                  <a:lnTo>
                    <a:pt x="7743596" y="3721608"/>
                  </a:lnTo>
                  <a:lnTo>
                    <a:pt x="7732992" y="3728415"/>
                  </a:lnTo>
                  <a:lnTo>
                    <a:pt x="7725651" y="3738486"/>
                  </a:lnTo>
                  <a:lnTo>
                    <a:pt x="7722908" y="3750792"/>
                  </a:lnTo>
                  <a:lnTo>
                    <a:pt x="7722908" y="3855326"/>
                  </a:lnTo>
                  <a:lnTo>
                    <a:pt x="7676540" y="3877272"/>
                  </a:lnTo>
                  <a:lnTo>
                    <a:pt x="7637297" y="3909631"/>
                  </a:lnTo>
                  <a:lnTo>
                    <a:pt x="7607008" y="3950652"/>
                  </a:lnTo>
                  <a:lnTo>
                    <a:pt x="7587501" y="3998595"/>
                  </a:lnTo>
                  <a:lnTo>
                    <a:pt x="7580592" y="4051706"/>
                  </a:lnTo>
                  <a:lnTo>
                    <a:pt x="7580592" y="5271224"/>
                  </a:lnTo>
                  <a:lnTo>
                    <a:pt x="7582052" y="5294909"/>
                  </a:lnTo>
                  <a:lnTo>
                    <a:pt x="7586319" y="5318150"/>
                  </a:lnTo>
                  <a:lnTo>
                    <a:pt x="7593266" y="5340489"/>
                  </a:lnTo>
                  <a:lnTo>
                    <a:pt x="7602728" y="5361508"/>
                  </a:lnTo>
                  <a:lnTo>
                    <a:pt x="7597076" y="5339308"/>
                  </a:lnTo>
                  <a:lnTo>
                    <a:pt x="7594232" y="5315775"/>
                  </a:lnTo>
                  <a:lnTo>
                    <a:pt x="7596403" y="5266474"/>
                  </a:lnTo>
                  <a:lnTo>
                    <a:pt x="7754544" y="4363720"/>
                  </a:lnTo>
                  <a:lnTo>
                    <a:pt x="7765415" y="4321353"/>
                  </a:lnTo>
                  <a:lnTo>
                    <a:pt x="7784579" y="4281360"/>
                  </a:lnTo>
                  <a:lnTo>
                    <a:pt x="7784579" y="3845814"/>
                  </a:lnTo>
                  <a:lnTo>
                    <a:pt x="7786167" y="3845814"/>
                  </a:lnTo>
                  <a:lnTo>
                    <a:pt x="7786167" y="3782466"/>
                  </a:lnTo>
                  <a:lnTo>
                    <a:pt x="9177718" y="3782466"/>
                  </a:lnTo>
                  <a:lnTo>
                    <a:pt x="9177718" y="4146740"/>
                  </a:lnTo>
                  <a:lnTo>
                    <a:pt x="9394355" y="4146740"/>
                  </a:lnTo>
                  <a:close/>
                </a:path>
                <a:path w="11929110" h="5429884">
                  <a:moveTo>
                    <a:pt x="9604235" y="4333278"/>
                  </a:moveTo>
                  <a:lnTo>
                    <a:pt x="9591281" y="4277741"/>
                  </a:lnTo>
                  <a:lnTo>
                    <a:pt x="9556420" y="4235475"/>
                  </a:lnTo>
                  <a:lnTo>
                    <a:pt x="9506166" y="4213009"/>
                  </a:lnTo>
                  <a:lnTo>
                    <a:pt x="9476588" y="4210088"/>
                  </a:lnTo>
                  <a:lnTo>
                    <a:pt x="8590661" y="4210088"/>
                  </a:lnTo>
                  <a:lnTo>
                    <a:pt x="8590661" y="4377779"/>
                  </a:lnTo>
                  <a:lnTo>
                    <a:pt x="8589467" y="4387469"/>
                  </a:lnTo>
                  <a:lnTo>
                    <a:pt x="8572081" y="4484090"/>
                  </a:lnTo>
                  <a:lnTo>
                    <a:pt x="8538273" y="4523511"/>
                  </a:lnTo>
                  <a:lnTo>
                    <a:pt x="8519897" y="4526851"/>
                  </a:lnTo>
                  <a:lnTo>
                    <a:pt x="8513572" y="4526851"/>
                  </a:lnTo>
                  <a:lnTo>
                    <a:pt x="8513572" y="4621873"/>
                  </a:lnTo>
                  <a:lnTo>
                    <a:pt x="8511070" y="4634179"/>
                  </a:lnTo>
                  <a:lnTo>
                    <a:pt x="8504276" y="4644250"/>
                  </a:lnTo>
                  <a:lnTo>
                    <a:pt x="8494217" y="4651057"/>
                  </a:lnTo>
                  <a:lnTo>
                    <a:pt x="8481936" y="4653546"/>
                  </a:lnTo>
                  <a:lnTo>
                    <a:pt x="7960106" y="4653546"/>
                  </a:lnTo>
                  <a:lnTo>
                    <a:pt x="7947825" y="4651057"/>
                  </a:lnTo>
                  <a:lnTo>
                    <a:pt x="7937767" y="4644250"/>
                  </a:lnTo>
                  <a:lnTo>
                    <a:pt x="7930972" y="4634179"/>
                  </a:lnTo>
                  <a:lnTo>
                    <a:pt x="7928483" y="4621873"/>
                  </a:lnTo>
                  <a:lnTo>
                    <a:pt x="7930972" y="4609579"/>
                  </a:lnTo>
                  <a:lnTo>
                    <a:pt x="7937767" y="4599508"/>
                  </a:lnTo>
                  <a:lnTo>
                    <a:pt x="7947825" y="4592701"/>
                  </a:lnTo>
                  <a:lnTo>
                    <a:pt x="7960106" y="4590199"/>
                  </a:lnTo>
                  <a:lnTo>
                    <a:pt x="8481936" y="4590199"/>
                  </a:lnTo>
                  <a:lnTo>
                    <a:pt x="8494217" y="4592701"/>
                  </a:lnTo>
                  <a:lnTo>
                    <a:pt x="8504276" y="4599508"/>
                  </a:lnTo>
                  <a:lnTo>
                    <a:pt x="8511070" y="4609579"/>
                  </a:lnTo>
                  <a:lnTo>
                    <a:pt x="8513572" y="4621873"/>
                  </a:lnTo>
                  <a:lnTo>
                    <a:pt x="8513572" y="4526851"/>
                  </a:lnTo>
                  <a:lnTo>
                    <a:pt x="7982242" y="4526851"/>
                  </a:lnTo>
                  <a:lnTo>
                    <a:pt x="7972831" y="4525962"/>
                  </a:lnTo>
                  <a:lnTo>
                    <a:pt x="7940738" y="4496359"/>
                  </a:lnTo>
                  <a:lnTo>
                    <a:pt x="7939252" y="4487202"/>
                  </a:lnTo>
                  <a:lnTo>
                    <a:pt x="7939557" y="4477753"/>
                  </a:lnTo>
                  <a:lnTo>
                    <a:pt x="7956944" y="4381144"/>
                  </a:lnTo>
                  <a:lnTo>
                    <a:pt x="7990967" y="4340161"/>
                  </a:lnTo>
                  <a:lnTo>
                    <a:pt x="8009128" y="4336796"/>
                  </a:lnTo>
                  <a:lnTo>
                    <a:pt x="8546782" y="4336796"/>
                  </a:lnTo>
                  <a:lnTo>
                    <a:pt x="8585911" y="4358970"/>
                  </a:lnTo>
                  <a:lnTo>
                    <a:pt x="8590661" y="4377779"/>
                  </a:lnTo>
                  <a:lnTo>
                    <a:pt x="8590661" y="4210088"/>
                  </a:lnTo>
                  <a:lnTo>
                    <a:pt x="8010715" y="4210088"/>
                  </a:lnTo>
                  <a:lnTo>
                    <a:pt x="7966773" y="4216133"/>
                  </a:lnTo>
                  <a:lnTo>
                    <a:pt x="7924851" y="4233088"/>
                  </a:lnTo>
                  <a:lnTo>
                    <a:pt x="7886967" y="4259186"/>
                  </a:lnTo>
                  <a:lnTo>
                    <a:pt x="7855153" y="4292676"/>
                  </a:lnTo>
                  <a:lnTo>
                    <a:pt x="7831417" y="4331805"/>
                  </a:lnTo>
                  <a:lnTo>
                    <a:pt x="7817790" y="4374807"/>
                  </a:lnTo>
                  <a:lnTo>
                    <a:pt x="7659662" y="5277561"/>
                  </a:lnTo>
                  <a:lnTo>
                    <a:pt x="7656944" y="5308003"/>
                  </a:lnTo>
                  <a:lnTo>
                    <a:pt x="7660449" y="5336959"/>
                  </a:lnTo>
                  <a:lnTo>
                    <a:pt x="7684960" y="5386844"/>
                  </a:lnTo>
                  <a:lnTo>
                    <a:pt x="7728242" y="5418912"/>
                  </a:lnTo>
                  <a:lnTo>
                    <a:pt x="7784579" y="5429605"/>
                  </a:lnTo>
                  <a:lnTo>
                    <a:pt x="9250464" y="5429605"/>
                  </a:lnTo>
                  <a:lnTo>
                    <a:pt x="9294393" y="5423687"/>
                  </a:lnTo>
                  <a:lnTo>
                    <a:pt x="9336265" y="5407025"/>
                  </a:lnTo>
                  <a:lnTo>
                    <a:pt x="9373997" y="5381307"/>
                  </a:lnTo>
                  <a:lnTo>
                    <a:pt x="9405544" y="5348186"/>
                  </a:lnTo>
                  <a:lnTo>
                    <a:pt x="9428836" y="5309362"/>
                  </a:lnTo>
                  <a:lnTo>
                    <a:pt x="9441802" y="5266474"/>
                  </a:lnTo>
                  <a:lnTo>
                    <a:pt x="9550235" y="4653546"/>
                  </a:lnTo>
                  <a:lnTo>
                    <a:pt x="9561449" y="4590199"/>
                  </a:lnTo>
                  <a:lnTo>
                    <a:pt x="9572650" y="4526851"/>
                  </a:lnTo>
                  <a:lnTo>
                    <a:pt x="9601517" y="4363720"/>
                  </a:lnTo>
                  <a:lnTo>
                    <a:pt x="9603918" y="4336796"/>
                  </a:lnTo>
                  <a:lnTo>
                    <a:pt x="9604235" y="4333278"/>
                  </a:lnTo>
                  <a:close/>
                </a:path>
                <a:path w="11929110" h="5429884">
                  <a:moveTo>
                    <a:pt x="10430980" y="879538"/>
                  </a:moveTo>
                  <a:lnTo>
                    <a:pt x="10417264" y="816381"/>
                  </a:lnTo>
                  <a:lnTo>
                    <a:pt x="10385679" y="762838"/>
                  </a:lnTo>
                  <a:lnTo>
                    <a:pt x="10380878" y="756450"/>
                  </a:lnTo>
                  <a:lnTo>
                    <a:pt x="10380878" y="881227"/>
                  </a:lnTo>
                  <a:lnTo>
                    <a:pt x="10380002" y="904189"/>
                  </a:lnTo>
                  <a:lnTo>
                    <a:pt x="10362679" y="953668"/>
                  </a:lnTo>
                  <a:lnTo>
                    <a:pt x="10328656" y="990879"/>
                  </a:lnTo>
                  <a:lnTo>
                    <a:pt x="10311320" y="1002017"/>
                  </a:lnTo>
                  <a:lnTo>
                    <a:pt x="10295369" y="1013790"/>
                  </a:lnTo>
                  <a:lnTo>
                    <a:pt x="10283317" y="1029004"/>
                  </a:lnTo>
                  <a:lnTo>
                    <a:pt x="10275684" y="1046772"/>
                  </a:lnTo>
                  <a:lnTo>
                    <a:pt x="10273030" y="1066177"/>
                  </a:lnTo>
                  <a:lnTo>
                    <a:pt x="10273030" y="1671586"/>
                  </a:lnTo>
                  <a:lnTo>
                    <a:pt x="10275684" y="1691005"/>
                  </a:lnTo>
                  <a:lnTo>
                    <a:pt x="10283317" y="1708759"/>
                  </a:lnTo>
                  <a:lnTo>
                    <a:pt x="10295369" y="1723974"/>
                  </a:lnTo>
                  <a:lnTo>
                    <a:pt x="10311295" y="1735721"/>
                  </a:lnTo>
                  <a:lnTo>
                    <a:pt x="10328656" y="1746897"/>
                  </a:lnTo>
                  <a:lnTo>
                    <a:pt x="10362679" y="1784096"/>
                  </a:lnTo>
                  <a:lnTo>
                    <a:pt x="10380002" y="1833562"/>
                  </a:lnTo>
                  <a:lnTo>
                    <a:pt x="10380878" y="1856536"/>
                  </a:lnTo>
                  <a:lnTo>
                    <a:pt x="10377780" y="1879815"/>
                  </a:lnTo>
                  <a:lnTo>
                    <a:pt x="10359593" y="1926107"/>
                  </a:lnTo>
                  <a:lnTo>
                    <a:pt x="10330459" y="1962175"/>
                  </a:lnTo>
                  <a:lnTo>
                    <a:pt x="10312502" y="1974938"/>
                  </a:lnTo>
                  <a:lnTo>
                    <a:pt x="10312502" y="1886419"/>
                  </a:lnTo>
                  <a:lnTo>
                    <a:pt x="10306088" y="1854581"/>
                  </a:lnTo>
                  <a:lnTo>
                    <a:pt x="10304996" y="1852942"/>
                  </a:lnTo>
                  <a:lnTo>
                    <a:pt x="10288626" y="1828368"/>
                  </a:lnTo>
                  <a:lnTo>
                    <a:pt x="10262781" y="1810448"/>
                  </a:lnTo>
                  <a:lnTo>
                    <a:pt x="10231247" y="1803501"/>
                  </a:lnTo>
                  <a:lnTo>
                    <a:pt x="10208146" y="1802815"/>
                  </a:lnTo>
                  <a:lnTo>
                    <a:pt x="10207155" y="1802815"/>
                  </a:lnTo>
                  <a:lnTo>
                    <a:pt x="10152647" y="1810435"/>
                  </a:lnTo>
                  <a:lnTo>
                    <a:pt x="10109213" y="1854581"/>
                  </a:lnTo>
                  <a:lnTo>
                    <a:pt x="10102799" y="1886419"/>
                  </a:lnTo>
                  <a:lnTo>
                    <a:pt x="10102799" y="1974799"/>
                  </a:lnTo>
                  <a:lnTo>
                    <a:pt x="10081984" y="1959343"/>
                  </a:lnTo>
                  <a:lnTo>
                    <a:pt x="10053409" y="1921814"/>
                  </a:lnTo>
                  <a:lnTo>
                    <a:pt x="10037521" y="1879815"/>
                  </a:lnTo>
                  <a:lnTo>
                    <a:pt x="10034397" y="1856536"/>
                  </a:lnTo>
                  <a:lnTo>
                    <a:pt x="10035273" y="1833575"/>
                  </a:lnTo>
                  <a:lnTo>
                    <a:pt x="10052609" y="1784096"/>
                  </a:lnTo>
                  <a:lnTo>
                    <a:pt x="10086632" y="1746897"/>
                  </a:lnTo>
                  <a:lnTo>
                    <a:pt x="10103980" y="1735747"/>
                  </a:lnTo>
                  <a:lnTo>
                    <a:pt x="10119919" y="1723974"/>
                  </a:lnTo>
                  <a:lnTo>
                    <a:pt x="10131971" y="1708759"/>
                  </a:lnTo>
                  <a:lnTo>
                    <a:pt x="10139591" y="1691005"/>
                  </a:lnTo>
                  <a:lnTo>
                    <a:pt x="10142258" y="1671586"/>
                  </a:lnTo>
                  <a:lnTo>
                    <a:pt x="10142258" y="1066177"/>
                  </a:lnTo>
                  <a:lnTo>
                    <a:pt x="10131971" y="1029017"/>
                  </a:lnTo>
                  <a:lnTo>
                    <a:pt x="10103980" y="1002042"/>
                  </a:lnTo>
                  <a:lnTo>
                    <a:pt x="10086632" y="990879"/>
                  </a:lnTo>
                  <a:lnTo>
                    <a:pt x="10068801" y="974979"/>
                  </a:lnTo>
                  <a:lnTo>
                    <a:pt x="10052609" y="953668"/>
                  </a:lnTo>
                  <a:lnTo>
                    <a:pt x="10040175" y="926287"/>
                  </a:lnTo>
                  <a:lnTo>
                    <a:pt x="10035273" y="904189"/>
                  </a:lnTo>
                  <a:lnTo>
                    <a:pt x="10034397" y="881227"/>
                  </a:lnTo>
                  <a:lnTo>
                    <a:pt x="10037521" y="857948"/>
                  </a:lnTo>
                  <a:lnTo>
                    <a:pt x="10053409" y="815962"/>
                  </a:lnTo>
                  <a:lnTo>
                    <a:pt x="10081984" y="778421"/>
                  </a:lnTo>
                  <a:lnTo>
                    <a:pt x="10102799" y="762965"/>
                  </a:lnTo>
                  <a:lnTo>
                    <a:pt x="10102799" y="851344"/>
                  </a:lnTo>
                  <a:lnTo>
                    <a:pt x="10109213" y="883183"/>
                  </a:lnTo>
                  <a:lnTo>
                    <a:pt x="10126675" y="909396"/>
                  </a:lnTo>
                  <a:lnTo>
                    <a:pt x="10152520" y="927328"/>
                  </a:lnTo>
                  <a:lnTo>
                    <a:pt x="10184054" y="934262"/>
                  </a:lnTo>
                  <a:lnTo>
                    <a:pt x="10207409" y="934974"/>
                  </a:lnTo>
                  <a:lnTo>
                    <a:pt x="10230917" y="934275"/>
                  </a:lnTo>
                  <a:lnTo>
                    <a:pt x="10262641" y="927328"/>
                  </a:lnTo>
                  <a:lnTo>
                    <a:pt x="10288587" y="909396"/>
                  </a:lnTo>
                  <a:lnTo>
                    <a:pt x="10304983" y="884821"/>
                  </a:lnTo>
                  <a:lnTo>
                    <a:pt x="10306088" y="883183"/>
                  </a:lnTo>
                  <a:lnTo>
                    <a:pt x="10312502" y="851344"/>
                  </a:lnTo>
                  <a:lnTo>
                    <a:pt x="10312502" y="762838"/>
                  </a:lnTo>
                  <a:lnTo>
                    <a:pt x="10330459" y="775589"/>
                  </a:lnTo>
                  <a:lnTo>
                    <a:pt x="10359593" y="811657"/>
                  </a:lnTo>
                  <a:lnTo>
                    <a:pt x="10377767" y="857948"/>
                  </a:lnTo>
                  <a:lnTo>
                    <a:pt x="10380878" y="881227"/>
                  </a:lnTo>
                  <a:lnTo>
                    <a:pt x="10380878" y="756450"/>
                  </a:lnTo>
                  <a:lnTo>
                    <a:pt x="10375963" y="749896"/>
                  </a:lnTo>
                  <a:lnTo>
                    <a:pt x="10340734" y="721283"/>
                  </a:lnTo>
                  <a:lnTo>
                    <a:pt x="10293515" y="701763"/>
                  </a:lnTo>
                  <a:lnTo>
                    <a:pt x="10286009" y="699884"/>
                  </a:lnTo>
                  <a:lnTo>
                    <a:pt x="10278097" y="701573"/>
                  </a:lnTo>
                  <a:lnTo>
                    <a:pt x="10265931" y="711085"/>
                  </a:lnTo>
                  <a:lnTo>
                    <a:pt x="10262375" y="718362"/>
                  </a:lnTo>
                  <a:lnTo>
                    <a:pt x="10262375" y="851344"/>
                  </a:lnTo>
                  <a:lnTo>
                    <a:pt x="10259822" y="863955"/>
                  </a:lnTo>
                  <a:lnTo>
                    <a:pt x="10252862" y="874331"/>
                  </a:lnTo>
                  <a:lnTo>
                    <a:pt x="10242512" y="881418"/>
                  </a:lnTo>
                  <a:lnTo>
                    <a:pt x="10229748" y="884186"/>
                  </a:lnTo>
                  <a:lnTo>
                    <a:pt x="10207638" y="884821"/>
                  </a:lnTo>
                  <a:lnTo>
                    <a:pt x="10185209" y="884174"/>
                  </a:lnTo>
                  <a:lnTo>
                    <a:pt x="10172649" y="881418"/>
                  </a:lnTo>
                  <a:lnTo>
                    <a:pt x="10162388" y="874331"/>
                  </a:lnTo>
                  <a:lnTo>
                    <a:pt x="10155453" y="863955"/>
                  </a:lnTo>
                  <a:lnTo>
                    <a:pt x="10152913" y="851344"/>
                  </a:lnTo>
                  <a:lnTo>
                    <a:pt x="10152913" y="762965"/>
                  </a:lnTo>
                  <a:lnTo>
                    <a:pt x="10152913" y="718362"/>
                  </a:lnTo>
                  <a:lnTo>
                    <a:pt x="10149370" y="711085"/>
                  </a:lnTo>
                  <a:lnTo>
                    <a:pt x="10137203" y="701573"/>
                  </a:lnTo>
                  <a:lnTo>
                    <a:pt x="10129266" y="699884"/>
                  </a:lnTo>
                  <a:lnTo>
                    <a:pt x="10121773" y="701763"/>
                  </a:lnTo>
                  <a:lnTo>
                    <a:pt x="10074554" y="721283"/>
                  </a:lnTo>
                  <a:lnTo>
                    <a:pt x="10039325" y="749896"/>
                  </a:lnTo>
                  <a:lnTo>
                    <a:pt x="10014382" y="783107"/>
                  </a:lnTo>
                  <a:lnTo>
                    <a:pt x="9988448" y="847712"/>
                  </a:lnTo>
                  <a:lnTo>
                    <a:pt x="9984321" y="879538"/>
                  </a:lnTo>
                  <a:lnTo>
                    <a:pt x="9985642" y="911098"/>
                  </a:lnTo>
                  <a:lnTo>
                    <a:pt x="10009581" y="979474"/>
                  </a:lnTo>
                  <a:lnTo>
                    <a:pt x="10056152" y="1030693"/>
                  </a:lnTo>
                  <a:lnTo>
                    <a:pt x="10087432" y="1050124"/>
                  </a:lnTo>
                  <a:lnTo>
                    <a:pt x="10092144" y="1057884"/>
                  </a:lnTo>
                  <a:lnTo>
                    <a:pt x="10092144" y="1679892"/>
                  </a:lnTo>
                  <a:lnTo>
                    <a:pt x="10087432" y="1687639"/>
                  </a:lnTo>
                  <a:lnTo>
                    <a:pt x="10079838" y="1691817"/>
                  </a:lnTo>
                  <a:lnTo>
                    <a:pt x="10056152" y="1707083"/>
                  </a:lnTo>
                  <a:lnTo>
                    <a:pt x="10009581" y="1758289"/>
                  </a:lnTo>
                  <a:lnTo>
                    <a:pt x="9992462" y="1796135"/>
                  </a:lnTo>
                  <a:lnTo>
                    <a:pt x="9984321" y="1858225"/>
                  </a:lnTo>
                  <a:lnTo>
                    <a:pt x="9988448" y="1890064"/>
                  </a:lnTo>
                  <a:lnTo>
                    <a:pt x="10014382" y="1954657"/>
                  </a:lnTo>
                  <a:lnTo>
                    <a:pt x="10039325" y="1987867"/>
                  </a:lnTo>
                  <a:lnTo>
                    <a:pt x="10074554" y="2016493"/>
                  </a:lnTo>
                  <a:lnTo>
                    <a:pt x="10121773" y="2036013"/>
                  </a:lnTo>
                  <a:lnTo>
                    <a:pt x="10129266" y="2037867"/>
                  </a:lnTo>
                  <a:lnTo>
                    <a:pt x="10137203" y="2036191"/>
                  </a:lnTo>
                  <a:lnTo>
                    <a:pt x="10149370" y="2026691"/>
                  </a:lnTo>
                  <a:lnTo>
                    <a:pt x="10152913" y="2019401"/>
                  </a:lnTo>
                  <a:lnTo>
                    <a:pt x="10152913" y="1974799"/>
                  </a:lnTo>
                  <a:lnTo>
                    <a:pt x="10152913" y="1886419"/>
                  </a:lnTo>
                  <a:lnTo>
                    <a:pt x="10185527" y="1853603"/>
                  </a:lnTo>
                  <a:lnTo>
                    <a:pt x="10207638" y="1852942"/>
                  </a:lnTo>
                  <a:lnTo>
                    <a:pt x="10230091" y="1853603"/>
                  </a:lnTo>
                  <a:lnTo>
                    <a:pt x="10242639" y="1856346"/>
                  </a:lnTo>
                  <a:lnTo>
                    <a:pt x="10252900" y="1863432"/>
                  </a:lnTo>
                  <a:lnTo>
                    <a:pt x="10259822" y="1873821"/>
                  </a:lnTo>
                  <a:lnTo>
                    <a:pt x="10262375" y="1886419"/>
                  </a:lnTo>
                  <a:lnTo>
                    <a:pt x="10262375" y="2019401"/>
                  </a:lnTo>
                  <a:lnTo>
                    <a:pt x="10265931" y="2026691"/>
                  </a:lnTo>
                  <a:lnTo>
                    <a:pt x="10276472" y="2034921"/>
                  </a:lnTo>
                  <a:lnTo>
                    <a:pt x="10281907" y="2036749"/>
                  </a:lnTo>
                  <a:lnTo>
                    <a:pt x="10289464" y="2036749"/>
                  </a:lnTo>
                  <a:lnTo>
                    <a:pt x="10340734" y="2016493"/>
                  </a:lnTo>
                  <a:lnTo>
                    <a:pt x="10375963" y="1987867"/>
                  </a:lnTo>
                  <a:lnTo>
                    <a:pt x="10400906" y="1954657"/>
                  </a:lnTo>
                  <a:lnTo>
                    <a:pt x="10426840" y="1890064"/>
                  </a:lnTo>
                  <a:lnTo>
                    <a:pt x="10430980" y="1858225"/>
                  </a:lnTo>
                  <a:lnTo>
                    <a:pt x="10429659" y="1826666"/>
                  </a:lnTo>
                  <a:lnTo>
                    <a:pt x="10405707" y="1758289"/>
                  </a:lnTo>
                  <a:lnTo>
                    <a:pt x="10359136" y="1707083"/>
                  </a:lnTo>
                  <a:lnTo>
                    <a:pt x="10327869" y="1687639"/>
                  </a:lnTo>
                  <a:lnTo>
                    <a:pt x="10323157" y="1679892"/>
                  </a:lnTo>
                  <a:lnTo>
                    <a:pt x="10323157" y="1057884"/>
                  </a:lnTo>
                  <a:lnTo>
                    <a:pt x="10327869" y="1050124"/>
                  </a:lnTo>
                  <a:lnTo>
                    <a:pt x="10335463" y="1045946"/>
                  </a:lnTo>
                  <a:lnTo>
                    <a:pt x="10359136" y="1030693"/>
                  </a:lnTo>
                  <a:lnTo>
                    <a:pt x="10383507" y="1008849"/>
                  </a:lnTo>
                  <a:lnTo>
                    <a:pt x="10405707" y="979474"/>
                  </a:lnTo>
                  <a:lnTo>
                    <a:pt x="10422839" y="941628"/>
                  </a:lnTo>
                  <a:lnTo>
                    <a:pt x="10429659" y="911098"/>
                  </a:lnTo>
                  <a:lnTo>
                    <a:pt x="10430980" y="879538"/>
                  </a:lnTo>
                  <a:close/>
                </a:path>
                <a:path w="11929110" h="5429884">
                  <a:moveTo>
                    <a:pt x="11617566" y="1616633"/>
                  </a:moveTo>
                  <a:lnTo>
                    <a:pt x="11615598" y="1606867"/>
                  </a:lnTo>
                  <a:lnTo>
                    <a:pt x="11610226" y="1598904"/>
                  </a:lnTo>
                  <a:lnTo>
                    <a:pt x="11602263" y="1593532"/>
                  </a:lnTo>
                  <a:lnTo>
                    <a:pt x="11592509" y="1591551"/>
                  </a:lnTo>
                  <a:lnTo>
                    <a:pt x="11582756" y="1593532"/>
                  </a:lnTo>
                  <a:lnTo>
                    <a:pt x="11574780" y="1598904"/>
                  </a:lnTo>
                  <a:lnTo>
                    <a:pt x="11569408" y="1606867"/>
                  </a:lnTo>
                  <a:lnTo>
                    <a:pt x="11567439" y="1616633"/>
                  </a:lnTo>
                  <a:lnTo>
                    <a:pt x="11567439" y="1960384"/>
                  </a:lnTo>
                  <a:lnTo>
                    <a:pt x="11558486" y="2004644"/>
                  </a:lnTo>
                  <a:lnTo>
                    <a:pt x="11534064" y="2040826"/>
                  </a:lnTo>
                  <a:lnTo>
                    <a:pt x="11497882" y="2065235"/>
                  </a:lnTo>
                  <a:lnTo>
                    <a:pt x="11453622" y="2074189"/>
                  </a:lnTo>
                  <a:lnTo>
                    <a:pt x="11303114" y="2074189"/>
                  </a:lnTo>
                  <a:lnTo>
                    <a:pt x="11303114" y="1759902"/>
                  </a:lnTo>
                  <a:lnTo>
                    <a:pt x="11299698" y="1725625"/>
                  </a:lnTo>
                  <a:lnTo>
                    <a:pt x="11273333" y="1663585"/>
                  </a:lnTo>
                  <a:lnTo>
                    <a:pt x="11224019" y="1615973"/>
                  </a:lnTo>
                  <a:lnTo>
                    <a:pt x="11161052" y="1591830"/>
                  </a:lnTo>
                  <a:lnTo>
                    <a:pt x="11126584" y="1589709"/>
                  </a:lnTo>
                  <a:lnTo>
                    <a:pt x="11083011" y="1597253"/>
                  </a:lnTo>
                  <a:lnTo>
                    <a:pt x="11043806" y="1615592"/>
                  </a:lnTo>
                  <a:lnTo>
                    <a:pt x="11010583" y="1643037"/>
                  </a:lnTo>
                  <a:lnTo>
                    <a:pt x="10984903" y="1677924"/>
                  </a:lnTo>
                  <a:lnTo>
                    <a:pt x="10968330" y="1718589"/>
                  </a:lnTo>
                  <a:lnTo>
                    <a:pt x="10962462" y="1763369"/>
                  </a:lnTo>
                  <a:lnTo>
                    <a:pt x="10962462" y="2074189"/>
                  </a:lnTo>
                  <a:lnTo>
                    <a:pt x="10811955" y="2074189"/>
                  </a:lnTo>
                  <a:lnTo>
                    <a:pt x="10767682" y="2065235"/>
                  </a:lnTo>
                  <a:lnTo>
                    <a:pt x="10731500" y="2040826"/>
                  </a:lnTo>
                  <a:lnTo>
                    <a:pt x="10707078" y="2004644"/>
                  </a:lnTo>
                  <a:lnTo>
                    <a:pt x="10698124" y="1960384"/>
                  </a:lnTo>
                  <a:lnTo>
                    <a:pt x="10698124" y="1616633"/>
                  </a:lnTo>
                  <a:lnTo>
                    <a:pt x="10696156" y="1606867"/>
                  </a:lnTo>
                  <a:lnTo>
                    <a:pt x="10690771" y="1598904"/>
                  </a:lnTo>
                  <a:lnTo>
                    <a:pt x="10682808" y="1593532"/>
                  </a:lnTo>
                  <a:lnTo>
                    <a:pt x="10673067" y="1591551"/>
                  </a:lnTo>
                  <a:lnTo>
                    <a:pt x="10663301" y="1593532"/>
                  </a:lnTo>
                  <a:lnTo>
                    <a:pt x="10655338" y="1598904"/>
                  </a:lnTo>
                  <a:lnTo>
                    <a:pt x="10649966" y="1606867"/>
                  </a:lnTo>
                  <a:lnTo>
                    <a:pt x="10647985" y="1616633"/>
                  </a:lnTo>
                  <a:lnTo>
                    <a:pt x="10647985" y="1960384"/>
                  </a:lnTo>
                  <a:lnTo>
                    <a:pt x="10653852" y="2003907"/>
                  </a:lnTo>
                  <a:lnTo>
                    <a:pt x="10670400" y="2043061"/>
                  </a:lnTo>
                  <a:lnTo>
                    <a:pt x="10696067" y="2076246"/>
                  </a:lnTo>
                  <a:lnTo>
                    <a:pt x="10729265" y="2101900"/>
                  </a:lnTo>
                  <a:lnTo>
                    <a:pt x="10768406" y="2118449"/>
                  </a:lnTo>
                  <a:lnTo>
                    <a:pt x="10811955" y="2124316"/>
                  </a:lnTo>
                  <a:lnTo>
                    <a:pt x="10987519" y="2124316"/>
                  </a:lnTo>
                  <a:lnTo>
                    <a:pt x="10997273" y="2122347"/>
                  </a:lnTo>
                  <a:lnTo>
                    <a:pt x="11005236" y="2116975"/>
                  </a:lnTo>
                  <a:lnTo>
                    <a:pt x="11010608" y="2109000"/>
                  </a:lnTo>
                  <a:lnTo>
                    <a:pt x="11012576" y="2099246"/>
                  </a:lnTo>
                  <a:lnTo>
                    <a:pt x="11012576" y="1763369"/>
                  </a:lnTo>
                  <a:lnTo>
                    <a:pt x="11021695" y="1716595"/>
                  </a:lnTo>
                  <a:lnTo>
                    <a:pt x="11046536" y="1677733"/>
                  </a:lnTo>
                  <a:lnTo>
                    <a:pt x="11083341" y="1650796"/>
                  </a:lnTo>
                  <a:lnTo>
                    <a:pt x="11128375" y="1639785"/>
                  </a:lnTo>
                  <a:lnTo>
                    <a:pt x="11152683" y="1641373"/>
                  </a:lnTo>
                  <a:lnTo>
                    <a:pt x="11197158" y="1658353"/>
                  </a:lnTo>
                  <a:lnTo>
                    <a:pt x="11231969" y="1691932"/>
                  </a:lnTo>
                  <a:lnTo>
                    <a:pt x="11250562" y="1735709"/>
                  </a:lnTo>
                  <a:lnTo>
                    <a:pt x="11252975" y="1759902"/>
                  </a:lnTo>
                  <a:lnTo>
                    <a:pt x="11252975" y="2099246"/>
                  </a:lnTo>
                  <a:lnTo>
                    <a:pt x="11254943" y="2109000"/>
                  </a:lnTo>
                  <a:lnTo>
                    <a:pt x="11260315" y="2116975"/>
                  </a:lnTo>
                  <a:lnTo>
                    <a:pt x="11268291" y="2122347"/>
                  </a:lnTo>
                  <a:lnTo>
                    <a:pt x="11278045" y="2124316"/>
                  </a:lnTo>
                  <a:lnTo>
                    <a:pt x="11453622" y="2124316"/>
                  </a:lnTo>
                  <a:lnTo>
                    <a:pt x="11497158" y="2118449"/>
                  </a:lnTo>
                  <a:lnTo>
                    <a:pt x="11536312" y="2101900"/>
                  </a:lnTo>
                  <a:lnTo>
                    <a:pt x="11569497" y="2076246"/>
                  </a:lnTo>
                  <a:lnTo>
                    <a:pt x="11595151" y="2043061"/>
                  </a:lnTo>
                  <a:lnTo>
                    <a:pt x="11611699" y="2003907"/>
                  </a:lnTo>
                  <a:lnTo>
                    <a:pt x="11617566" y="1960384"/>
                  </a:lnTo>
                  <a:lnTo>
                    <a:pt x="11617566" y="1616633"/>
                  </a:lnTo>
                  <a:close/>
                </a:path>
                <a:path w="11929110" h="5429884">
                  <a:moveTo>
                    <a:pt x="11861902" y="1515846"/>
                  </a:moveTo>
                  <a:lnTo>
                    <a:pt x="11860073" y="1506410"/>
                  </a:lnTo>
                  <a:lnTo>
                    <a:pt x="11854574" y="1498130"/>
                  </a:lnTo>
                  <a:lnTo>
                    <a:pt x="11801399" y="1444967"/>
                  </a:lnTo>
                  <a:lnTo>
                    <a:pt x="11801399" y="1515846"/>
                  </a:lnTo>
                  <a:lnTo>
                    <a:pt x="11738153" y="1579092"/>
                  </a:lnTo>
                  <a:lnTo>
                    <a:pt x="11203673" y="1044702"/>
                  </a:lnTo>
                  <a:lnTo>
                    <a:pt x="11150498" y="991539"/>
                  </a:lnTo>
                  <a:lnTo>
                    <a:pt x="11142205" y="986028"/>
                  </a:lnTo>
                  <a:lnTo>
                    <a:pt x="11132769" y="984199"/>
                  </a:lnTo>
                  <a:lnTo>
                    <a:pt x="11123346" y="986028"/>
                  </a:lnTo>
                  <a:lnTo>
                    <a:pt x="11115053" y="991539"/>
                  </a:lnTo>
                  <a:lnTo>
                    <a:pt x="10527424" y="1579092"/>
                  </a:lnTo>
                  <a:lnTo>
                    <a:pt x="10464152" y="1515846"/>
                  </a:lnTo>
                  <a:lnTo>
                    <a:pt x="11132769" y="847318"/>
                  </a:lnTo>
                  <a:lnTo>
                    <a:pt x="11801399" y="1515846"/>
                  </a:lnTo>
                  <a:lnTo>
                    <a:pt x="11801399" y="1444967"/>
                  </a:lnTo>
                  <a:lnTo>
                    <a:pt x="11203673" y="847318"/>
                  </a:lnTo>
                  <a:lnTo>
                    <a:pt x="11150498" y="794156"/>
                  </a:lnTo>
                  <a:lnTo>
                    <a:pt x="11142205" y="788657"/>
                  </a:lnTo>
                  <a:lnTo>
                    <a:pt x="11132769" y="786828"/>
                  </a:lnTo>
                  <a:lnTo>
                    <a:pt x="11123346" y="788657"/>
                  </a:lnTo>
                  <a:lnTo>
                    <a:pt x="11115053" y="794156"/>
                  </a:lnTo>
                  <a:lnTo>
                    <a:pt x="10406291" y="1502816"/>
                  </a:lnTo>
                  <a:lnTo>
                    <a:pt x="10403649" y="1509204"/>
                  </a:lnTo>
                  <a:lnTo>
                    <a:pt x="10403649" y="1522488"/>
                  </a:lnTo>
                  <a:lnTo>
                    <a:pt x="10406291" y="1528864"/>
                  </a:lnTo>
                  <a:lnTo>
                    <a:pt x="10514597" y="1637144"/>
                  </a:lnTo>
                  <a:lnTo>
                    <a:pt x="10520997" y="1639582"/>
                  </a:lnTo>
                  <a:lnTo>
                    <a:pt x="10533825" y="1639582"/>
                  </a:lnTo>
                  <a:lnTo>
                    <a:pt x="10540251" y="1637144"/>
                  </a:lnTo>
                  <a:lnTo>
                    <a:pt x="10598315" y="1579092"/>
                  </a:lnTo>
                  <a:lnTo>
                    <a:pt x="11132769" y="1044702"/>
                  </a:lnTo>
                  <a:lnTo>
                    <a:pt x="11720436" y="1632254"/>
                  </a:lnTo>
                  <a:lnTo>
                    <a:pt x="11728717" y="1637753"/>
                  </a:lnTo>
                  <a:lnTo>
                    <a:pt x="11738140" y="1639595"/>
                  </a:lnTo>
                  <a:lnTo>
                    <a:pt x="11747576" y="1637753"/>
                  </a:lnTo>
                  <a:lnTo>
                    <a:pt x="11755857" y="1632254"/>
                  </a:lnTo>
                  <a:lnTo>
                    <a:pt x="11809032" y="1579092"/>
                  </a:lnTo>
                  <a:lnTo>
                    <a:pt x="11854574" y="1533550"/>
                  </a:lnTo>
                  <a:lnTo>
                    <a:pt x="11860073" y="1525270"/>
                  </a:lnTo>
                  <a:lnTo>
                    <a:pt x="11861902" y="1515846"/>
                  </a:lnTo>
                  <a:close/>
                </a:path>
                <a:path w="11929110" h="5429884">
                  <a:moveTo>
                    <a:pt x="11929085" y="1047203"/>
                  </a:moveTo>
                  <a:lnTo>
                    <a:pt x="11921808" y="1009713"/>
                  </a:lnTo>
                  <a:lnTo>
                    <a:pt x="11899964" y="976782"/>
                  </a:lnTo>
                  <a:lnTo>
                    <a:pt x="11342992" y="419900"/>
                  </a:lnTo>
                  <a:lnTo>
                    <a:pt x="11307547" y="384454"/>
                  </a:lnTo>
                  <a:lnTo>
                    <a:pt x="11463172" y="228892"/>
                  </a:lnTo>
                  <a:lnTo>
                    <a:pt x="11465751" y="220421"/>
                  </a:lnTo>
                  <a:lnTo>
                    <a:pt x="11462512" y="204012"/>
                  </a:lnTo>
                  <a:lnTo>
                    <a:pt x="11456924" y="197154"/>
                  </a:lnTo>
                  <a:lnTo>
                    <a:pt x="11395380" y="171437"/>
                  </a:lnTo>
                  <a:lnTo>
                    <a:pt x="11395380" y="225755"/>
                  </a:lnTo>
                  <a:lnTo>
                    <a:pt x="11025594" y="595503"/>
                  </a:lnTo>
                  <a:lnTo>
                    <a:pt x="11019346" y="600633"/>
                  </a:lnTo>
                  <a:lnTo>
                    <a:pt x="11012322" y="604393"/>
                  </a:lnTo>
                  <a:lnTo>
                    <a:pt x="11004702" y="606704"/>
                  </a:lnTo>
                  <a:lnTo>
                    <a:pt x="10996651" y="607491"/>
                  </a:lnTo>
                  <a:lnTo>
                    <a:pt x="10988612" y="606704"/>
                  </a:lnTo>
                  <a:lnTo>
                    <a:pt x="10884789" y="512584"/>
                  </a:lnTo>
                  <a:lnTo>
                    <a:pt x="10872826" y="483654"/>
                  </a:lnTo>
                  <a:lnTo>
                    <a:pt x="10875810" y="468249"/>
                  </a:lnTo>
                  <a:lnTo>
                    <a:pt x="10884789" y="454723"/>
                  </a:lnTo>
                  <a:lnTo>
                    <a:pt x="11196828" y="142748"/>
                  </a:lnTo>
                  <a:lnTo>
                    <a:pt x="11395380" y="225755"/>
                  </a:lnTo>
                  <a:lnTo>
                    <a:pt x="11395380" y="171437"/>
                  </a:lnTo>
                  <a:lnTo>
                    <a:pt x="11326762" y="142748"/>
                  </a:lnTo>
                  <a:lnTo>
                    <a:pt x="11200651" y="90017"/>
                  </a:lnTo>
                  <a:lnTo>
                    <a:pt x="11193437" y="88201"/>
                  </a:lnTo>
                  <a:lnTo>
                    <a:pt x="10849343" y="419290"/>
                  </a:lnTo>
                  <a:lnTo>
                    <a:pt x="10822724" y="483654"/>
                  </a:lnTo>
                  <a:lnTo>
                    <a:pt x="10829379" y="517931"/>
                  </a:lnTo>
                  <a:lnTo>
                    <a:pt x="10932287" y="630948"/>
                  </a:lnTo>
                  <a:lnTo>
                    <a:pt x="10978756" y="655866"/>
                  </a:lnTo>
                  <a:lnTo>
                    <a:pt x="10996651" y="657606"/>
                  </a:lnTo>
                  <a:lnTo>
                    <a:pt x="11014558" y="655866"/>
                  </a:lnTo>
                  <a:lnTo>
                    <a:pt x="11031525" y="650722"/>
                  </a:lnTo>
                  <a:lnTo>
                    <a:pt x="11047146" y="642366"/>
                  </a:lnTo>
                  <a:lnTo>
                    <a:pt x="11061040" y="630948"/>
                  </a:lnTo>
                  <a:lnTo>
                    <a:pt x="11084497" y="607491"/>
                  </a:lnTo>
                  <a:lnTo>
                    <a:pt x="11272114" y="419900"/>
                  </a:lnTo>
                  <a:lnTo>
                    <a:pt x="11864518" y="1012202"/>
                  </a:lnTo>
                  <a:lnTo>
                    <a:pt x="11875376" y="1028573"/>
                  </a:lnTo>
                  <a:lnTo>
                    <a:pt x="11878996" y="1047203"/>
                  </a:lnTo>
                  <a:lnTo>
                    <a:pt x="11875376" y="1065834"/>
                  </a:lnTo>
                  <a:lnTo>
                    <a:pt x="11864518" y="1082192"/>
                  </a:lnTo>
                  <a:lnTo>
                    <a:pt x="11839613" y="1107109"/>
                  </a:lnTo>
                  <a:lnTo>
                    <a:pt x="11823243" y="1117955"/>
                  </a:lnTo>
                  <a:lnTo>
                    <a:pt x="11804612" y="1121575"/>
                  </a:lnTo>
                  <a:lnTo>
                    <a:pt x="11785981" y="1117955"/>
                  </a:lnTo>
                  <a:lnTo>
                    <a:pt x="11769623" y="1107109"/>
                  </a:lnTo>
                  <a:lnTo>
                    <a:pt x="11238573" y="576122"/>
                  </a:lnTo>
                  <a:lnTo>
                    <a:pt x="11230280" y="570623"/>
                  </a:lnTo>
                  <a:lnTo>
                    <a:pt x="11220844" y="568782"/>
                  </a:lnTo>
                  <a:lnTo>
                    <a:pt x="11211420" y="570623"/>
                  </a:lnTo>
                  <a:lnTo>
                    <a:pt x="11203127" y="576122"/>
                  </a:lnTo>
                  <a:lnTo>
                    <a:pt x="11197615" y="584415"/>
                  </a:lnTo>
                  <a:lnTo>
                    <a:pt x="11195774" y="593852"/>
                  </a:lnTo>
                  <a:lnTo>
                    <a:pt x="11197615" y="603288"/>
                  </a:lnTo>
                  <a:lnTo>
                    <a:pt x="11734190" y="1142530"/>
                  </a:lnTo>
                  <a:lnTo>
                    <a:pt x="11767109" y="1164386"/>
                  </a:lnTo>
                  <a:lnTo>
                    <a:pt x="11804625" y="1171676"/>
                  </a:lnTo>
                  <a:lnTo>
                    <a:pt x="11823649" y="1169847"/>
                  </a:lnTo>
                  <a:lnTo>
                    <a:pt x="11859438" y="1155280"/>
                  </a:lnTo>
                  <a:lnTo>
                    <a:pt x="11896027" y="1121575"/>
                  </a:lnTo>
                  <a:lnTo>
                    <a:pt x="11921808" y="1084707"/>
                  </a:lnTo>
                  <a:lnTo>
                    <a:pt x="11929085" y="10472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553520" y="3868598"/>
              <a:ext cx="2048708" cy="204870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3858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AF3723"/>
                </a:solidFill>
              </a:rPr>
              <a:t>D</a:t>
            </a:r>
            <a:r>
              <a:rPr sz="6400" spc="-85" dirty="0">
                <a:solidFill>
                  <a:srgbClr val="AF3723"/>
                </a:solidFill>
              </a:rPr>
              <a:t>E</a:t>
            </a:r>
            <a:r>
              <a:rPr sz="6400" spc="505" dirty="0">
                <a:solidFill>
                  <a:srgbClr val="AF3723"/>
                </a:solidFill>
              </a:rPr>
              <a:t>S</a:t>
            </a:r>
            <a:r>
              <a:rPr sz="6400" spc="670" dirty="0">
                <a:solidFill>
                  <a:srgbClr val="AF3723"/>
                </a:solidFill>
              </a:rPr>
              <a:t>C</a:t>
            </a:r>
            <a:r>
              <a:rPr sz="6400" spc="434" dirty="0">
                <a:solidFill>
                  <a:srgbClr val="AF3723"/>
                </a:solidFill>
              </a:rPr>
              <a:t>R</a:t>
            </a:r>
            <a:r>
              <a:rPr sz="6400" spc="670" dirty="0">
                <a:solidFill>
                  <a:srgbClr val="AF3723"/>
                </a:solidFill>
              </a:rPr>
              <a:t>I</a:t>
            </a:r>
            <a:r>
              <a:rPr sz="6400" spc="465" dirty="0">
                <a:solidFill>
                  <a:srgbClr val="AF3723"/>
                </a:solidFill>
              </a:rPr>
              <a:t>P</a:t>
            </a:r>
            <a:r>
              <a:rPr sz="6400" spc="380" dirty="0">
                <a:solidFill>
                  <a:srgbClr val="AF3723"/>
                </a:solidFill>
              </a:rPr>
              <a:t>T</a:t>
            </a:r>
            <a:r>
              <a:rPr sz="6400" spc="670" dirty="0">
                <a:solidFill>
                  <a:srgbClr val="AF3723"/>
                </a:solidFill>
              </a:rPr>
              <a:t>I</a:t>
            </a:r>
            <a:r>
              <a:rPr sz="6400" spc="1105" dirty="0">
                <a:solidFill>
                  <a:srgbClr val="AF3723"/>
                </a:solidFill>
              </a:rPr>
              <a:t>O</a:t>
            </a:r>
            <a:r>
              <a:rPr sz="6400" spc="660" dirty="0">
                <a:solidFill>
                  <a:srgbClr val="AF3723"/>
                </a:solidFill>
              </a:rPr>
              <a:t>N</a:t>
            </a:r>
            <a:r>
              <a:rPr sz="6400" dirty="0">
                <a:solidFill>
                  <a:srgbClr val="AF3723"/>
                </a:solidFill>
              </a:rPr>
              <a:t>	</a:t>
            </a:r>
            <a:r>
              <a:rPr sz="6400" spc="575" dirty="0">
                <a:solidFill>
                  <a:srgbClr val="AF3723"/>
                </a:solidFill>
              </a:rPr>
              <a:t>D</a:t>
            </a:r>
            <a:r>
              <a:rPr sz="6400" spc="135" dirty="0">
                <a:solidFill>
                  <a:srgbClr val="AF3723"/>
                </a:solidFill>
              </a:rPr>
              <a:t>U</a:t>
            </a:r>
            <a:r>
              <a:rPr sz="6400" dirty="0">
                <a:solidFill>
                  <a:srgbClr val="AF3723"/>
                </a:solidFill>
              </a:rPr>
              <a:t>	</a:t>
            </a:r>
            <a:r>
              <a:rPr sz="6400" spc="505" dirty="0">
                <a:solidFill>
                  <a:srgbClr val="AF3723"/>
                </a:solidFill>
              </a:rPr>
              <a:t>S</a:t>
            </a:r>
            <a:r>
              <a:rPr sz="6400" spc="-85" dirty="0">
                <a:solidFill>
                  <a:srgbClr val="AF3723"/>
                </a:solidFill>
              </a:rPr>
              <a:t>E</a:t>
            </a:r>
            <a:r>
              <a:rPr sz="6400" spc="434" dirty="0">
                <a:solidFill>
                  <a:srgbClr val="AF3723"/>
                </a:solidFill>
              </a:rPr>
              <a:t>R</a:t>
            </a:r>
            <a:r>
              <a:rPr sz="6400" spc="1220" dirty="0">
                <a:solidFill>
                  <a:srgbClr val="AF3723"/>
                </a:solidFill>
              </a:rPr>
              <a:t>V</a:t>
            </a:r>
            <a:r>
              <a:rPr sz="6400" spc="670" dirty="0">
                <a:solidFill>
                  <a:srgbClr val="AF3723"/>
                </a:solidFill>
              </a:rPr>
              <a:t>IC</a:t>
            </a:r>
            <a:r>
              <a:rPr sz="6400" spc="-560" dirty="0">
                <a:solidFill>
                  <a:srgbClr val="AF3723"/>
                </a:solidFill>
              </a:rPr>
              <a:t>E</a:t>
            </a:r>
            <a:endParaRPr sz="6400" dirty="0"/>
          </a:p>
        </p:txBody>
      </p:sp>
      <p:sp>
        <p:nvSpPr>
          <p:cNvPr id="11" name="object 11"/>
          <p:cNvSpPr txBox="1"/>
          <p:nvPr/>
        </p:nvSpPr>
        <p:spPr>
          <a:xfrm>
            <a:off x="12676289" y="5831280"/>
            <a:ext cx="442849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15" dirty="0">
                <a:solidFill>
                  <a:srgbClr val="FFFFFF"/>
                </a:solidFill>
                <a:latin typeface="Arial"/>
                <a:cs typeface="Arial"/>
              </a:rPr>
              <a:t>Recherche </a:t>
            </a:r>
            <a:r>
              <a:rPr sz="3450" spc="-23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45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04" dirty="0">
                <a:solidFill>
                  <a:srgbClr val="FFFFFF"/>
                </a:solidFill>
                <a:latin typeface="Arial"/>
                <a:cs typeface="Arial"/>
              </a:rPr>
              <a:t>prestataires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29617" y="9168444"/>
            <a:ext cx="275526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190" dirty="0">
                <a:solidFill>
                  <a:srgbClr val="FFFFFF"/>
                </a:solidFill>
                <a:latin typeface="Arial"/>
                <a:cs typeface="Arial"/>
              </a:rPr>
              <a:t>Mettre </a:t>
            </a:r>
            <a:r>
              <a:rPr sz="3450" spc="-33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345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60" dirty="0">
                <a:solidFill>
                  <a:srgbClr val="FFFFFF"/>
                </a:solidFill>
                <a:latin typeface="Arial"/>
                <a:cs typeface="Arial"/>
              </a:rPr>
              <a:t>valeur</a:t>
            </a:r>
            <a:endParaRPr sz="34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65104" y="9168444"/>
            <a:ext cx="371792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25" dirty="0">
                <a:solidFill>
                  <a:srgbClr val="FFFFFF"/>
                </a:solidFill>
                <a:latin typeface="Arial"/>
                <a:cs typeface="Arial"/>
              </a:rPr>
              <a:t>Finalisation </a:t>
            </a:r>
            <a:r>
              <a:rPr sz="3450" spc="-290" dirty="0">
                <a:solidFill>
                  <a:srgbClr val="FFFFFF"/>
                </a:solidFill>
                <a:latin typeface="Arial"/>
                <a:cs typeface="Arial"/>
              </a:rPr>
              <a:t>du</a:t>
            </a:r>
            <a:r>
              <a:rPr sz="345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80" dirty="0">
                <a:solidFill>
                  <a:srgbClr val="FFFFFF"/>
                </a:solidFill>
                <a:latin typeface="Arial"/>
                <a:cs typeface="Arial"/>
              </a:rPr>
              <a:t>dossier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837118" y="8673928"/>
            <a:ext cx="5434965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06750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 </a:t>
            </a:r>
            <a:r>
              <a:rPr sz="3650" spc="-14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3650" spc="-8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540" dirty="0">
                <a:solidFill>
                  <a:srgbClr val="FFFFFF"/>
                </a:solidFill>
                <a:latin typeface="Arial"/>
                <a:cs typeface="Arial"/>
              </a:rPr>
              <a:t>M M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B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Ç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6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72765" y="2808629"/>
            <a:ext cx="12899390" cy="55041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48260" algn="r">
              <a:lnSpc>
                <a:spcPts val="8620"/>
              </a:lnSpc>
              <a:spcBef>
                <a:spcPts val="400"/>
              </a:spcBef>
            </a:pPr>
            <a:r>
              <a:rPr sz="7200" b="1" spc="415" dirty="0">
                <a:solidFill>
                  <a:srgbClr val="FFFFFF"/>
                </a:solidFill>
                <a:latin typeface="Arial"/>
                <a:cs typeface="Arial"/>
              </a:rPr>
              <a:t>Pour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un </a:t>
            </a:r>
            <a:r>
              <a:rPr sz="7200" b="1" spc="500" dirty="0">
                <a:solidFill>
                  <a:srgbClr val="FFFFFF"/>
                </a:solidFill>
                <a:latin typeface="Arial"/>
                <a:cs typeface="Arial"/>
              </a:rPr>
              <a:t>budget</a:t>
            </a:r>
            <a:r>
              <a:rPr sz="7200" b="1" spc="-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55" dirty="0">
                <a:solidFill>
                  <a:srgbClr val="FFFFFF"/>
                </a:solidFill>
                <a:latin typeface="Arial"/>
                <a:cs typeface="Arial"/>
              </a:rPr>
              <a:t>médian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30" dirty="0">
                <a:solidFill>
                  <a:srgbClr val="FFFFFF"/>
                </a:solidFill>
                <a:latin typeface="Arial"/>
                <a:cs typeface="Arial"/>
              </a:rPr>
              <a:t>160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275" dirty="0">
                <a:solidFill>
                  <a:srgbClr val="FFFFFF"/>
                </a:solidFill>
                <a:latin typeface="Arial"/>
                <a:cs typeface="Arial"/>
              </a:rPr>
              <a:t>000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280" dirty="0">
                <a:solidFill>
                  <a:srgbClr val="FFFFFF"/>
                </a:solidFill>
                <a:latin typeface="Arial"/>
                <a:cs typeface="Arial"/>
              </a:rPr>
              <a:t>€,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90" dirty="0">
                <a:solidFill>
                  <a:srgbClr val="FFFFFF"/>
                </a:solidFill>
                <a:latin typeface="Arial"/>
                <a:cs typeface="Arial"/>
              </a:rPr>
              <a:t>il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10" dirty="0">
                <a:solidFill>
                  <a:srgbClr val="FFFFFF"/>
                </a:solidFill>
                <a:latin typeface="Arial"/>
                <a:cs typeface="Arial"/>
              </a:rPr>
              <a:t>n’est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00" dirty="0">
                <a:solidFill>
                  <a:srgbClr val="FFFFFF"/>
                </a:solidFill>
                <a:latin typeface="Arial"/>
                <a:cs typeface="Arial"/>
              </a:rPr>
              <a:t>possible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d’acquérir </a:t>
            </a:r>
            <a:r>
              <a:rPr sz="7200" b="1" spc="440" dirty="0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sz="7200" b="1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-5" dirty="0">
                <a:solidFill>
                  <a:srgbClr val="FFFFFF"/>
                </a:solidFill>
                <a:latin typeface="Arial"/>
                <a:cs typeface="Arial"/>
              </a:rPr>
              <a:t>16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09" dirty="0">
                <a:solidFill>
                  <a:srgbClr val="FFFFFF"/>
                </a:solidFill>
                <a:latin typeface="Arial"/>
                <a:cs typeface="Arial"/>
              </a:rPr>
              <a:t>mètres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carrés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à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Paris,</a:t>
            </a:r>
            <a:r>
              <a:rPr sz="7200" b="1" spc="-10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60" dirty="0">
                <a:solidFill>
                  <a:srgbClr val="FFFFFF"/>
                </a:solidFill>
                <a:latin typeface="Arial"/>
                <a:cs typeface="Arial"/>
              </a:rPr>
              <a:t>contre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985" dirty="0">
                <a:solidFill>
                  <a:srgbClr val="FFFFFF"/>
                </a:solidFill>
                <a:latin typeface="Arial"/>
                <a:cs typeface="Arial"/>
              </a:rPr>
              <a:t>76 </a:t>
            </a:r>
            <a:r>
              <a:rPr sz="7200" b="1" spc="4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09" dirty="0">
                <a:solidFill>
                  <a:srgbClr val="FFFFFF"/>
                </a:solidFill>
                <a:latin typeface="Arial"/>
                <a:cs typeface="Arial"/>
              </a:rPr>
              <a:t>mètres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carrés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7200" b="1" spc="-4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70" dirty="0">
                <a:solidFill>
                  <a:srgbClr val="FFFFFF"/>
                </a:solidFill>
                <a:latin typeface="Arial"/>
                <a:cs typeface="Arial"/>
              </a:rPr>
              <a:t>Orléans.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AF3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205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987303" y="3303558"/>
              <a:ext cx="1289161" cy="11996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2224808"/>
            <a:ext cx="9277985" cy="4650105"/>
          </a:xfrm>
          <a:prstGeom prst="rect">
            <a:avLst/>
          </a:prstGeom>
        </p:spPr>
        <p:txBody>
          <a:bodyPr vert="horz" wrap="square" lIns="0" tIns="338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6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003C0A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003C0A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03C0A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003C0A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003C0A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003C0A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003C0A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03C0A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003C0A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003C0A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003C0A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003C0A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003C0A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003C0A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2099310">
              <a:lnSpc>
                <a:spcPct val="101400"/>
              </a:lnSpc>
              <a:spcBef>
                <a:spcPts val="2330"/>
              </a:spcBef>
            </a:pPr>
            <a:r>
              <a:rPr sz="3450" spc="-420" dirty="0">
                <a:latin typeface="Arial"/>
                <a:cs typeface="Arial"/>
              </a:rPr>
              <a:t>Dans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260" dirty="0">
                <a:latin typeface="Arial"/>
                <a:cs typeface="Arial"/>
              </a:rPr>
              <a:t>villes </a:t>
            </a:r>
            <a:r>
              <a:rPr sz="3450" spc="-335" dirty="0">
                <a:latin typeface="Arial"/>
                <a:cs typeface="Arial"/>
              </a:rPr>
              <a:t>où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225" dirty="0">
                <a:latin typeface="Arial"/>
                <a:cs typeface="Arial"/>
              </a:rPr>
              <a:t>prix </a:t>
            </a:r>
            <a:r>
              <a:rPr sz="3450" spc="-270" dirty="0">
                <a:latin typeface="Arial"/>
                <a:cs typeface="Arial"/>
              </a:rPr>
              <a:t>montent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204" dirty="0">
                <a:latin typeface="Arial"/>
                <a:cs typeface="Arial"/>
              </a:rPr>
              <a:t>flèche,  </a:t>
            </a:r>
            <a:r>
              <a:rPr sz="3450" spc="-290" dirty="0">
                <a:latin typeface="Arial"/>
                <a:cs typeface="Arial"/>
              </a:rPr>
              <a:t>l'investissement </a:t>
            </a:r>
            <a:r>
              <a:rPr sz="3450" spc="-105" dirty="0">
                <a:latin typeface="Arial"/>
                <a:cs typeface="Arial"/>
              </a:rPr>
              <a:t>locatif </a:t>
            </a:r>
            <a:r>
              <a:rPr sz="3450" spc="-325" dirty="0">
                <a:latin typeface="Arial"/>
                <a:cs typeface="Arial"/>
              </a:rPr>
              <a:t>demeure</a:t>
            </a:r>
            <a:r>
              <a:rPr sz="3450" spc="-5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attractif.</a:t>
            </a:r>
            <a:endParaRPr sz="345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1945"/>
              </a:spcBef>
            </a:pPr>
            <a:r>
              <a:rPr sz="3450" spc="-455" dirty="0">
                <a:latin typeface="Arial"/>
                <a:cs typeface="Arial"/>
              </a:rPr>
              <a:t>La </a:t>
            </a:r>
            <a:r>
              <a:rPr sz="3450" spc="-390" dirty="0">
                <a:latin typeface="Arial"/>
                <a:cs typeface="Arial"/>
              </a:rPr>
              <a:t>hausse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225" dirty="0">
                <a:latin typeface="Arial"/>
                <a:cs typeface="Arial"/>
              </a:rPr>
              <a:t>prix </a:t>
            </a:r>
            <a:r>
              <a:rPr sz="3450" spc="-204" dirty="0">
                <a:latin typeface="Arial"/>
                <a:cs typeface="Arial"/>
              </a:rPr>
              <a:t>devrait </a:t>
            </a:r>
            <a:r>
              <a:rPr sz="3450" spc="-280" dirty="0">
                <a:latin typeface="Arial"/>
                <a:cs typeface="Arial"/>
              </a:rPr>
              <a:t>avoisiner </a:t>
            </a:r>
            <a:r>
              <a:rPr sz="3450" spc="-635" dirty="0">
                <a:latin typeface="Arial"/>
                <a:cs typeface="Arial"/>
              </a:rPr>
              <a:t>+ </a:t>
            </a:r>
            <a:r>
              <a:rPr sz="3450" spc="-75" dirty="0">
                <a:latin typeface="Arial"/>
                <a:cs typeface="Arial"/>
              </a:rPr>
              <a:t>2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305" dirty="0">
                <a:latin typeface="Arial"/>
                <a:cs typeface="Arial"/>
              </a:rPr>
              <a:t>au niveau  </a:t>
            </a:r>
            <a:r>
              <a:rPr sz="3450" spc="-200" dirty="0">
                <a:latin typeface="Arial"/>
                <a:cs typeface="Arial"/>
              </a:rPr>
              <a:t>national. </a:t>
            </a:r>
            <a:r>
              <a:rPr sz="3450" spc="-275" dirty="0">
                <a:latin typeface="Arial"/>
                <a:cs typeface="Arial"/>
              </a:rPr>
              <a:t>(jusqu’à </a:t>
            </a:r>
            <a:r>
              <a:rPr sz="3450" spc="-635" dirty="0">
                <a:latin typeface="Arial"/>
                <a:cs typeface="Arial"/>
              </a:rPr>
              <a:t>+ </a:t>
            </a:r>
            <a:r>
              <a:rPr sz="3450" spc="-105" dirty="0">
                <a:latin typeface="Arial"/>
                <a:cs typeface="Arial"/>
              </a:rPr>
              <a:t>4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50" dirty="0">
                <a:latin typeface="Arial"/>
                <a:cs typeface="Arial"/>
              </a:rPr>
              <a:t>Paris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335" dirty="0">
                <a:latin typeface="Arial"/>
                <a:cs typeface="Arial"/>
              </a:rPr>
              <a:t>dans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290" dirty="0">
                <a:latin typeface="Arial"/>
                <a:cs typeface="Arial"/>
              </a:rPr>
              <a:t>grandes </a:t>
            </a:r>
            <a:r>
              <a:rPr sz="3450" spc="-260" dirty="0">
                <a:latin typeface="Arial"/>
                <a:cs typeface="Arial"/>
              </a:rPr>
              <a:t>villes,  </a:t>
            </a:r>
            <a:r>
              <a:rPr sz="3450" spc="-265" dirty="0">
                <a:latin typeface="Arial"/>
                <a:cs typeface="Arial"/>
              </a:rPr>
              <a:t>alors </a:t>
            </a:r>
            <a:r>
              <a:rPr sz="3450" spc="-305" dirty="0">
                <a:latin typeface="Arial"/>
                <a:cs typeface="Arial"/>
              </a:rPr>
              <a:t>qu’une </a:t>
            </a:r>
            <a:r>
              <a:rPr sz="3450" spc="-200" dirty="0">
                <a:latin typeface="Arial"/>
                <a:cs typeface="Arial"/>
              </a:rPr>
              <a:t>relative </a:t>
            </a:r>
            <a:r>
              <a:rPr sz="3450" spc="-160" dirty="0">
                <a:latin typeface="Arial"/>
                <a:cs typeface="Arial"/>
              </a:rPr>
              <a:t>stabilité </a:t>
            </a:r>
            <a:r>
              <a:rPr sz="3450" spc="-260" dirty="0">
                <a:latin typeface="Arial"/>
                <a:cs typeface="Arial"/>
              </a:rPr>
              <a:t>est </a:t>
            </a:r>
            <a:r>
              <a:rPr sz="3450" spc="-215" dirty="0">
                <a:latin typeface="Arial"/>
                <a:cs typeface="Arial"/>
              </a:rPr>
              <a:t>attendue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65" dirty="0">
                <a:latin typeface="Arial"/>
                <a:cs typeface="Arial"/>
              </a:rPr>
              <a:t>zones  </a:t>
            </a:r>
            <a:r>
              <a:rPr sz="3450" spc="-260" dirty="0">
                <a:latin typeface="Arial"/>
                <a:cs typeface="Arial"/>
              </a:rPr>
              <a:t>rurales).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988869" y="5301660"/>
            <a:ext cx="1297305" cy="3953510"/>
            <a:chOff x="11988869" y="5301660"/>
            <a:chExt cx="1297305" cy="3953510"/>
          </a:xfrm>
        </p:grpSpPr>
        <p:sp>
          <p:nvSpPr>
            <p:cNvPr id="10" name="object 10"/>
            <p:cNvSpPr/>
            <p:nvPr/>
          </p:nvSpPr>
          <p:spPr>
            <a:xfrm>
              <a:off x="12092356" y="5301665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78"/>
                  </a:lnTo>
                  <a:lnTo>
                    <a:pt x="263766" y="740778"/>
                  </a:lnTo>
                  <a:lnTo>
                    <a:pt x="243039" y="731570"/>
                  </a:lnTo>
                  <a:lnTo>
                    <a:pt x="243039" y="694397"/>
                  </a:lnTo>
                  <a:lnTo>
                    <a:pt x="208318" y="694397"/>
                  </a:lnTo>
                  <a:lnTo>
                    <a:pt x="208318" y="731570"/>
                  </a:lnTo>
                  <a:lnTo>
                    <a:pt x="187591" y="740778"/>
                  </a:lnTo>
                  <a:lnTo>
                    <a:pt x="171094" y="755878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76"/>
                  </a:lnTo>
                  <a:lnTo>
                    <a:pt x="176593" y="847648"/>
                  </a:lnTo>
                  <a:lnTo>
                    <a:pt x="198666" y="862545"/>
                  </a:lnTo>
                  <a:lnTo>
                    <a:pt x="239166" y="870737"/>
                  </a:lnTo>
                  <a:lnTo>
                    <a:pt x="250215" y="878192"/>
                  </a:lnTo>
                  <a:lnTo>
                    <a:pt x="257670" y="889228"/>
                  </a:lnTo>
                  <a:lnTo>
                    <a:pt x="260400" y="902728"/>
                  </a:lnTo>
                  <a:lnTo>
                    <a:pt x="257670" y="916216"/>
                  </a:lnTo>
                  <a:lnTo>
                    <a:pt x="250215" y="927252"/>
                  </a:lnTo>
                  <a:lnTo>
                    <a:pt x="239166" y="934707"/>
                  </a:lnTo>
                  <a:lnTo>
                    <a:pt x="225679" y="937450"/>
                  </a:lnTo>
                  <a:lnTo>
                    <a:pt x="212191" y="934707"/>
                  </a:lnTo>
                  <a:lnTo>
                    <a:pt x="201142" y="927252"/>
                  </a:lnTo>
                  <a:lnTo>
                    <a:pt x="193700" y="916216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00"/>
                  </a:lnTo>
                  <a:lnTo>
                    <a:pt x="187591" y="960501"/>
                  </a:lnTo>
                  <a:lnTo>
                    <a:pt x="208318" y="969721"/>
                  </a:lnTo>
                  <a:lnTo>
                    <a:pt x="208318" y="1006881"/>
                  </a:lnTo>
                  <a:lnTo>
                    <a:pt x="243039" y="1006881"/>
                  </a:lnTo>
                  <a:lnTo>
                    <a:pt x="243039" y="969721"/>
                  </a:lnTo>
                  <a:lnTo>
                    <a:pt x="263766" y="960501"/>
                  </a:lnTo>
                  <a:lnTo>
                    <a:pt x="280263" y="945400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26"/>
                  </a:lnTo>
                  <a:lnTo>
                    <a:pt x="212191" y="766584"/>
                  </a:lnTo>
                  <a:lnTo>
                    <a:pt x="225679" y="763841"/>
                  </a:lnTo>
                  <a:lnTo>
                    <a:pt x="239166" y="766584"/>
                  </a:lnTo>
                  <a:lnTo>
                    <a:pt x="250215" y="774026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30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698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30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03"/>
                  </a:lnTo>
                  <a:lnTo>
                    <a:pt x="833285" y="1041603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03"/>
                  </a:lnTo>
                  <a:lnTo>
                    <a:pt x="729119" y="1041603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03"/>
                  </a:lnTo>
                  <a:lnTo>
                    <a:pt x="624967" y="1041603"/>
                  </a:lnTo>
                  <a:lnTo>
                    <a:pt x="625030" y="527850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50"/>
                  </a:lnTo>
                  <a:lnTo>
                    <a:pt x="590245" y="1041603"/>
                  </a:lnTo>
                  <a:lnTo>
                    <a:pt x="520801" y="1041603"/>
                  </a:lnTo>
                  <a:lnTo>
                    <a:pt x="520801" y="456171"/>
                  </a:lnTo>
                  <a:lnTo>
                    <a:pt x="590245" y="527850"/>
                  </a:lnTo>
                  <a:lnTo>
                    <a:pt x="590245" y="477939"/>
                  </a:lnTo>
                  <a:lnTo>
                    <a:pt x="569175" y="456171"/>
                  </a:lnTo>
                  <a:lnTo>
                    <a:pt x="562737" y="449529"/>
                  </a:lnTo>
                  <a:lnTo>
                    <a:pt x="502627" y="387477"/>
                  </a:lnTo>
                  <a:lnTo>
                    <a:pt x="486079" y="402577"/>
                  </a:lnTo>
                  <a:lnTo>
                    <a:pt x="486079" y="449529"/>
                  </a:lnTo>
                  <a:lnTo>
                    <a:pt x="486079" y="1041603"/>
                  </a:lnTo>
                  <a:lnTo>
                    <a:pt x="345440" y="1041603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39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54"/>
                  </a:lnTo>
                  <a:lnTo>
                    <a:pt x="374637" y="970013"/>
                  </a:lnTo>
                  <a:lnTo>
                    <a:pt x="345046" y="999604"/>
                  </a:lnTo>
                  <a:lnTo>
                    <a:pt x="309587" y="1022172"/>
                  </a:lnTo>
                  <a:lnTo>
                    <a:pt x="269417" y="1036548"/>
                  </a:lnTo>
                  <a:lnTo>
                    <a:pt x="225679" y="1041603"/>
                  </a:lnTo>
                  <a:lnTo>
                    <a:pt x="181940" y="1036548"/>
                  </a:lnTo>
                  <a:lnTo>
                    <a:pt x="141770" y="1022172"/>
                  </a:lnTo>
                  <a:lnTo>
                    <a:pt x="106311" y="999604"/>
                  </a:lnTo>
                  <a:lnTo>
                    <a:pt x="76720" y="970013"/>
                  </a:lnTo>
                  <a:lnTo>
                    <a:pt x="54152" y="934554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66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30"/>
                  </a:lnTo>
                  <a:lnTo>
                    <a:pt x="225679" y="659688"/>
                  </a:lnTo>
                  <a:lnTo>
                    <a:pt x="269417" y="664730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66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29"/>
                  </a:lnTo>
                  <a:lnTo>
                    <a:pt x="486079" y="402577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51"/>
                  </a:lnTo>
                  <a:lnTo>
                    <a:pt x="137922" y="642721"/>
                  </a:lnTo>
                  <a:lnTo>
                    <a:pt x="99593" y="663562"/>
                  </a:lnTo>
                  <a:lnTo>
                    <a:pt x="66179" y="691134"/>
                  </a:lnTo>
                  <a:lnTo>
                    <a:pt x="38595" y="724547"/>
                  </a:lnTo>
                  <a:lnTo>
                    <a:pt x="17767" y="762889"/>
                  </a:lnTo>
                  <a:lnTo>
                    <a:pt x="4597" y="805218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31"/>
                  </a:lnTo>
                  <a:lnTo>
                    <a:pt x="66179" y="1010145"/>
                  </a:lnTo>
                  <a:lnTo>
                    <a:pt x="99593" y="1037729"/>
                  </a:lnTo>
                  <a:lnTo>
                    <a:pt x="137922" y="1058557"/>
                  </a:lnTo>
                  <a:lnTo>
                    <a:pt x="180251" y="1071727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03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03"/>
                  </a:lnTo>
                  <a:lnTo>
                    <a:pt x="937437" y="1041603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003C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988869" y="7959390"/>
              <a:ext cx="1296958" cy="1295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414641" y="7223602"/>
            <a:ext cx="9618980" cy="268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455" dirty="0">
                <a:latin typeface="Arial"/>
                <a:cs typeface="Arial"/>
              </a:rPr>
              <a:t>À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140" dirty="0">
                <a:latin typeface="Arial"/>
                <a:cs typeface="Arial"/>
              </a:rPr>
              <a:t>fin </a:t>
            </a:r>
            <a:r>
              <a:rPr sz="3450" spc="-210" dirty="0">
                <a:latin typeface="Arial"/>
                <a:cs typeface="Arial"/>
              </a:rPr>
              <a:t>octobre,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305" dirty="0">
                <a:latin typeface="Arial"/>
                <a:cs typeface="Arial"/>
              </a:rPr>
              <a:t>douze </a:t>
            </a:r>
            <a:r>
              <a:rPr sz="3450" spc="-345" dirty="0">
                <a:latin typeface="Arial"/>
                <a:cs typeface="Arial"/>
              </a:rPr>
              <a:t>mois,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330" dirty="0">
                <a:latin typeface="Arial"/>
                <a:cs typeface="Arial"/>
              </a:rPr>
              <a:t>nombre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45" dirty="0">
                <a:latin typeface="Arial"/>
                <a:cs typeface="Arial"/>
              </a:rPr>
              <a:t>transactions  </a:t>
            </a:r>
            <a:r>
              <a:rPr sz="3450" spc="-275" dirty="0">
                <a:latin typeface="Arial"/>
                <a:cs typeface="Arial"/>
              </a:rPr>
              <a:t>immobilières </a:t>
            </a:r>
            <a:r>
              <a:rPr sz="3450" spc="-210" dirty="0">
                <a:latin typeface="Arial"/>
                <a:cs typeface="Arial"/>
              </a:rPr>
              <a:t>a </a:t>
            </a:r>
            <a:r>
              <a:rPr sz="3450" spc="-270" dirty="0">
                <a:latin typeface="Arial"/>
                <a:cs typeface="Arial"/>
              </a:rPr>
              <a:t>encore </a:t>
            </a:r>
            <a:r>
              <a:rPr sz="3450" spc="-155" dirty="0">
                <a:latin typeface="Arial"/>
                <a:cs typeface="Arial"/>
              </a:rPr>
              <a:t>battu </a:t>
            </a:r>
            <a:r>
              <a:rPr sz="3450" spc="-395" dirty="0">
                <a:latin typeface="Arial"/>
                <a:cs typeface="Arial"/>
              </a:rPr>
              <a:t>un </a:t>
            </a:r>
            <a:r>
              <a:rPr sz="3450" spc="-235" dirty="0">
                <a:latin typeface="Arial"/>
                <a:cs typeface="Arial"/>
              </a:rPr>
              <a:t>record,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1060" dirty="0">
                <a:latin typeface="Arial"/>
                <a:cs typeface="Arial"/>
              </a:rPr>
              <a:t>1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330" dirty="0">
                <a:latin typeface="Arial"/>
                <a:cs typeface="Arial"/>
              </a:rPr>
              <a:t>063 </a:t>
            </a:r>
            <a:r>
              <a:rPr sz="3450" spc="-240" dirty="0">
                <a:latin typeface="Arial"/>
                <a:cs typeface="Arial"/>
              </a:rPr>
              <a:t>000 </a:t>
            </a:r>
            <a:r>
              <a:rPr sz="3450" spc="-295" dirty="0">
                <a:latin typeface="Arial"/>
                <a:cs typeface="Arial"/>
              </a:rPr>
              <a:t>ventes.  </a:t>
            </a:r>
            <a:r>
              <a:rPr sz="3450" spc="-455" dirty="0">
                <a:latin typeface="Arial"/>
                <a:cs typeface="Arial"/>
              </a:rPr>
              <a:t>La </a:t>
            </a:r>
            <a:r>
              <a:rPr sz="3450" spc="-515" dirty="0">
                <a:latin typeface="Arial"/>
                <a:cs typeface="Arial"/>
              </a:rPr>
              <a:t>FNAIM </a:t>
            </a:r>
            <a:r>
              <a:rPr sz="3450" spc="-290" dirty="0">
                <a:latin typeface="Arial"/>
                <a:cs typeface="Arial"/>
              </a:rPr>
              <a:t>estime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330" dirty="0">
                <a:latin typeface="Arial"/>
                <a:cs typeface="Arial"/>
              </a:rPr>
              <a:t>nombre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20" dirty="0">
                <a:latin typeface="Arial"/>
                <a:cs typeface="Arial"/>
              </a:rPr>
              <a:t>ventes </a:t>
            </a:r>
            <a:r>
              <a:rPr sz="3450" spc="-245" dirty="0">
                <a:latin typeface="Arial"/>
                <a:cs typeface="Arial"/>
              </a:rPr>
              <a:t>autour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060" dirty="0">
                <a:latin typeface="Arial"/>
                <a:cs typeface="Arial"/>
              </a:rPr>
              <a:t>1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320" dirty="0">
                <a:latin typeface="Arial"/>
                <a:cs typeface="Arial"/>
              </a:rPr>
              <a:t>075 </a:t>
            </a:r>
            <a:r>
              <a:rPr sz="3450" spc="-240" dirty="0">
                <a:latin typeface="Arial"/>
                <a:cs typeface="Arial"/>
              </a:rPr>
              <a:t>000 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140" dirty="0">
                <a:latin typeface="Arial"/>
                <a:cs typeface="Arial"/>
              </a:rPr>
              <a:t>fin </a:t>
            </a:r>
            <a:r>
              <a:rPr sz="3450" spc="-280" dirty="0">
                <a:latin typeface="Arial"/>
                <a:cs typeface="Arial"/>
              </a:rPr>
              <a:t>décembre </a:t>
            </a:r>
            <a:r>
              <a:rPr sz="3450" spc="-405" dirty="0">
                <a:latin typeface="Arial"/>
                <a:cs typeface="Arial"/>
              </a:rPr>
              <a:t>2019, </a:t>
            </a:r>
            <a:r>
              <a:rPr sz="3450" spc="-225" dirty="0">
                <a:latin typeface="Arial"/>
                <a:cs typeface="Arial"/>
              </a:rPr>
              <a:t>ce </a:t>
            </a:r>
            <a:r>
              <a:rPr sz="3450" spc="-229" dirty="0">
                <a:latin typeface="Arial"/>
                <a:cs typeface="Arial"/>
              </a:rPr>
              <a:t>qui </a:t>
            </a:r>
            <a:r>
              <a:rPr sz="3450" spc="-265" dirty="0">
                <a:latin typeface="Arial"/>
                <a:cs typeface="Arial"/>
              </a:rPr>
              <a:t>représente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250" dirty="0">
                <a:latin typeface="Arial"/>
                <a:cs typeface="Arial"/>
              </a:rPr>
              <a:t>augmentation  de </a:t>
            </a:r>
            <a:r>
              <a:rPr sz="3450" spc="-675" dirty="0">
                <a:latin typeface="Arial"/>
                <a:cs typeface="Arial"/>
              </a:rPr>
              <a:t>11,4% </a:t>
            </a:r>
            <a:r>
              <a:rPr sz="3450" spc="-215" dirty="0">
                <a:latin typeface="Arial"/>
                <a:cs typeface="Arial"/>
              </a:rPr>
              <a:t>par </a:t>
            </a:r>
            <a:r>
              <a:rPr sz="3450" spc="-190" dirty="0">
                <a:latin typeface="Arial"/>
                <a:cs typeface="Arial"/>
              </a:rPr>
              <a:t>rapport </a:t>
            </a:r>
            <a:r>
              <a:rPr sz="3450" spc="-210" dirty="0">
                <a:latin typeface="Arial"/>
                <a:cs typeface="Arial"/>
              </a:rPr>
              <a:t>à</a:t>
            </a:r>
            <a:r>
              <a:rPr sz="3450" spc="10" dirty="0">
                <a:latin typeface="Arial"/>
                <a:cs typeface="Arial"/>
              </a:rPr>
              <a:t> </a:t>
            </a:r>
            <a:r>
              <a:rPr sz="3450" spc="-375" dirty="0">
                <a:latin typeface="Arial"/>
                <a:cs typeface="Arial"/>
              </a:rPr>
              <a:t>2018.</a:t>
            </a:r>
            <a:endParaRPr sz="34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AF3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1290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562671" y="7228525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57012" y="3939361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41"/>
                  </a:lnTo>
                  <a:lnTo>
                    <a:pt x="452170" y="902131"/>
                  </a:lnTo>
                  <a:lnTo>
                    <a:pt x="446849" y="895235"/>
                  </a:lnTo>
                  <a:lnTo>
                    <a:pt x="440131" y="890041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88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84"/>
                  </a:lnTo>
                  <a:lnTo>
                    <a:pt x="227076" y="1056830"/>
                  </a:lnTo>
                  <a:lnTo>
                    <a:pt x="218427" y="1014120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53"/>
                  </a:lnTo>
                  <a:lnTo>
                    <a:pt x="440131" y="1011948"/>
                  </a:lnTo>
                  <a:lnTo>
                    <a:pt x="440131" y="890041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55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40"/>
                  </a:lnTo>
                  <a:lnTo>
                    <a:pt x="168529" y="969606"/>
                  </a:lnTo>
                  <a:lnTo>
                    <a:pt x="162890" y="1013028"/>
                  </a:lnTo>
                  <a:lnTo>
                    <a:pt x="168630" y="1057249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92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40"/>
                  </a:lnTo>
                  <a:lnTo>
                    <a:pt x="489445" y="1058291"/>
                  </a:lnTo>
                  <a:lnTo>
                    <a:pt x="495579" y="1014120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29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99"/>
                  </a:lnTo>
                  <a:lnTo>
                    <a:pt x="423240" y="1253896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96"/>
                  </a:lnTo>
                  <a:lnTo>
                    <a:pt x="191744" y="1265999"/>
                  </a:lnTo>
                  <a:lnTo>
                    <a:pt x="152361" y="1286243"/>
                  </a:lnTo>
                  <a:lnTo>
                    <a:pt x="117805" y="1313929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14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62"/>
                  </a:lnTo>
                  <a:lnTo>
                    <a:pt x="329133" y="1300835"/>
                  </a:lnTo>
                  <a:lnTo>
                    <a:pt x="339445" y="1300962"/>
                  </a:lnTo>
                  <a:lnTo>
                    <a:pt x="349808" y="1301318"/>
                  </a:lnTo>
                  <a:lnTo>
                    <a:pt x="329018" y="1345514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84"/>
                  </a:moveTo>
                  <a:lnTo>
                    <a:pt x="762635" y="711530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39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39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404"/>
                  </a:lnTo>
                  <a:lnTo>
                    <a:pt x="619963" y="755929"/>
                  </a:lnTo>
                  <a:lnTo>
                    <a:pt x="639622" y="711530"/>
                  </a:lnTo>
                  <a:lnTo>
                    <a:pt x="917092" y="1110284"/>
                  </a:lnTo>
                  <a:close/>
                </a:path>
                <a:path w="1553209" h="1552575">
                  <a:moveTo>
                    <a:pt x="1390561" y="167005"/>
                  </a:moveTo>
                  <a:lnTo>
                    <a:pt x="1384820" y="122682"/>
                  </a:lnTo>
                  <a:lnTo>
                    <a:pt x="1368209" y="82842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37"/>
                  </a:lnTo>
                  <a:lnTo>
                    <a:pt x="1335112" y="167005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63"/>
                  </a:lnTo>
                  <a:lnTo>
                    <a:pt x="1224216" y="277901"/>
                  </a:lnTo>
                  <a:lnTo>
                    <a:pt x="1181036" y="269163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7005"/>
                  </a:lnTo>
                  <a:lnTo>
                    <a:pt x="1121702" y="124447"/>
                  </a:lnTo>
                  <a:lnTo>
                    <a:pt x="1144676" y="89433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85"/>
                  </a:lnTo>
                  <a:lnTo>
                    <a:pt x="1300492" y="86156"/>
                  </a:lnTo>
                  <a:lnTo>
                    <a:pt x="1325206" y="120700"/>
                  </a:lnTo>
                  <a:lnTo>
                    <a:pt x="1335112" y="163537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57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44"/>
                  </a:lnTo>
                  <a:lnTo>
                    <a:pt x="1079703" y="83997"/>
                  </a:lnTo>
                  <a:lnTo>
                    <a:pt x="1063523" y="123355"/>
                  </a:lnTo>
                  <a:lnTo>
                    <a:pt x="1057871" y="167005"/>
                  </a:lnTo>
                  <a:lnTo>
                    <a:pt x="1063815" y="211213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29"/>
                  </a:lnTo>
                  <a:lnTo>
                    <a:pt x="1180007" y="327406"/>
                  </a:lnTo>
                  <a:lnTo>
                    <a:pt x="1224216" y="333349"/>
                  </a:lnTo>
                  <a:lnTo>
                    <a:pt x="1268425" y="327406"/>
                  </a:lnTo>
                  <a:lnTo>
                    <a:pt x="1308163" y="310629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13"/>
                  </a:lnTo>
                  <a:lnTo>
                    <a:pt x="1390561" y="167005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77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55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48"/>
                  </a:lnTo>
                  <a:lnTo>
                    <a:pt x="1223467" y="413816"/>
                  </a:lnTo>
                  <a:lnTo>
                    <a:pt x="1176159" y="415848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55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77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57"/>
                  </a:lnTo>
                  <a:lnTo>
                    <a:pt x="983234" y="630872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53"/>
                  </a:lnTo>
                  <a:lnTo>
                    <a:pt x="1164653" y="518756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78"/>
                  </a:lnTo>
                  <a:lnTo>
                    <a:pt x="1205814" y="475653"/>
                  </a:lnTo>
                  <a:lnTo>
                    <a:pt x="1202994" y="469582"/>
                  </a:lnTo>
                  <a:lnTo>
                    <a:pt x="1213256" y="469226"/>
                  </a:lnTo>
                  <a:lnTo>
                    <a:pt x="1223568" y="469099"/>
                  </a:lnTo>
                  <a:lnTo>
                    <a:pt x="1233881" y="469226"/>
                  </a:lnTo>
                  <a:lnTo>
                    <a:pt x="1244142" y="469582"/>
                  </a:lnTo>
                  <a:lnTo>
                    <a:pt x="1223568" y="513778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56"/>
                  </a:lnTo>
                  <a:lnTo>
                    <a:pt x="1302626" y="475653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72"/>
                  </a:lnTo>
                  <a:lnTo>
                    <a:pt x="1481480" y="675157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003C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25"/>
              </a:spcBef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 </a:t>
            </a:r>
            <a:r>
              <a:rPr spc="-900" dirty="0"/>
              <a:t>R </a:t>
            </a:r>
            <a:r>
              <a:rPr spc="-665" dirty="0" smtClean="0"/>
              <a:t>E </a:t>
            </a:r>
            <a:r>
              <a:rPr spc="-665" dirty="0"/>
              <a:t>E </a:t>
            </a:r>
            <a:r>
              <a:rPr spc="-825" dirty="0"/>
              <a:t>T </a:t>
            </a:r>
            <a:r>
              <a:rPr spc="-725" dirty="0"/>
              <a:t>L </a:t>
            </a:r>
            <a:r>
              <a:rPr spc="-465" dirty="0"/>
              <a:t>A  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85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</a:pPr>
            <a:endParaRPr sz="3700" dirty="0"/>
          </a:p>
          <a:p>
            <a:pPr marL="12700" marR="502284" algn="just">
              <a:lnSpc>
                <a:spcPct val="101400"/>
              </a:lnSpc>
              <a:spcBef>
                <a:spcPts val="3020"/>
              </a:spcBef>
            </a:pPr>
            <a:r>
              <a:rPr sz="3450" spc="-400" dirty="0">
                <a:solidFill>
                  <a:srgbClr val="000000"/>
                </a:solidFill>
              </a:rPr>
              <a:t>Sur </a:t>
            </a: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315" dirty="0">
                <a:solidFill>
                  <a:srgbClr val="000000"/>
                </a:solidFill>
              </a:rPr>
              <a:t>France </a:t>
            </a:r>
            <a:r>
              <a:rPr sz="3450" spc="-220" dirty="0">
                <a:solidFill>
                  <a:srgbClr val="000000"/>
                </a:solidFill>
              </a:rPr>
              <a:t>entière,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225" dirty="0">
                <a:solidFill>
                  <a:srgbClr val="000000"/>
                </a:solidFill>
              </a:rPr>
              <a:t>prix </a:t>
            </a:r>
            <a:r>
              <a:rPr sz="3450" spc="-305" dirty="0">
                <a:solidFill>
                  <a:srgbClr val="000000"/>
                </a:solidFill>
              </a:rPr>
              <a:t>du </a:t>
            </a:r>
            <a:r>
              <a:rPr sz="3450" spc="-265" dirty="0">
                <a:solidFill>
                  <a:srgbClr val="000000"/>
                </a:solidFill>
              </a:rPr>
              <a:t>mètre </a:t>
            </a:r>
            <a:r>
              <a:rPr sz="3450" spc="-215" dirty="0">
                <a:solidFill>
                  <a:srgbClr val="000000"/>
                </a:solidFill>
              </a:rPr>
              <a:t>carré </a:t>
            </a:r>
            <a:r>
              <a:rPr sz="3450" spc="-170" dirty="0">
                <a:solidFill>
                  <a:srgbClr val="000000"/>
                </a:solidFill>
              </a:rPr>
              <a:t>s’établit </a:t>
            </a:r>
            <a:r>
              <a:rPr sz="3450" spc="-210" dirty="0">
                <a:solidFill>
                  <a:srgbClr val="000000"/>
                </a:solidFill>
              </a:rPr>
              <a:t>à  </a:t>
            </a:r>
            <a:r>
              <a:rPr sz="3450" spc="-75" dirty="0">
                <a:solidFill>
                  <a:srgbClr val="000000"/>
                </a:solidFill>
              </a:rPr>
              <a:t>2 </a:t>
            </a:r>
            <a:r>
              <a:rPr sz="3450" spc="-310" dirty="0">
                <a:solidFill>
                  <a:srgbClr val="000000"/>
                </a:solidFill>
              </a:rPr>
              <a:t>700 </a:t>
            </a:r>
            <a:r>
              <a:rPr sz="3000" spc="-275" dirty="0">
                <a:solidFill>
                  <a:srgbClr val="000000"/>
                </a:solidFill>
                <a:latin typeface="Arial Black"/>
                <a:cs typeface="Arial Black"/>
              </a:rPr>
              <a:t>€</a:t>
            </a:r>
            <a:r>
              <a:rPr sz="3450" spc="-275" dirty="0">
                <a:solidFill>
                  <a:srgbClr val="000000"/>
                </a:solidFill>
              </a:rPr>
              <a:t>, </a:t>
            </a:r>
            <a:r>
              <a:rPr sz="3450" spc="-340" dirty="0">
                <a:solidFill>
                  <a:srgbClr val="000000"/>
                </a:solidFill>
              </a:rPr>
              <a:t>en </a:t>
            </a:r>
            <a:r>
              <a:rPr sz="3450" spc="-290" dirty="0">
                <a:solidFill>
                  <a:srgbClr val="000000"/>
                </a:solidFill>
              </a:rPr>
              <a:t>progression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640" dirty="0">
                <a:solidFill>
                  <a:srgbClr val="000000"/>
                </a:solidFill>
              </a:rPr>
              <a:t>3,1% </a:t>
            </a:r>
            <a:r>
              <a:rPr sz="3450" spc="-215" dirty="0">
                <a:solidFill>
                  <a:srgbClr val="000000"/>
                </a:solidFill>
              </a:rPr>
              <a:t>par </a:t>
            </a:r>
            <a:r>
              <a:rPr sz="3450" spc="-190" dirty="0">
                <a:solidFill>
                  <a:srgbClr val="000000"/>
                </a:solidFill>
              </a:rPr>
              <a:t>rapport </a:t>
            </a:r>
            <a:r>
              <a:rPr sz="3450" spc="-210" dirty="0">
                <a:solidFill>
                  <a:srgbClr val="000000"/>
                </a:solidFill>
              </a:rPr>
              <a:t>à </a:t>
            </a: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434" dirty="0">
                <a:solidFill>
                  <a:srgbClr val="000000"/>
                </a:solidFill>
              </a:rPr>
              <a:t>même  </a:t>
            </a:r>
            <a:r>
              <a:rPr sz="3450" spc="-220" dirty="0">
                <a:solidFill>
                  <a:srgbClr val="000000"/>
                </a:solidFill>
              </a:rPr>
              <a:t>période l’an</a:t>
            </a:r>
            <a:r>
              <a:rPr sz="3450" spc="-85" dirty="0">
                <a:solidFill>
                  <a:srgbClr val="000000"/>
                </a:solidFill>
              </a:rPr>
              <a:t> </a:t>
            </a:r>
            <a:r>
              <a:rPr sz="3450" spc="-229" dirty="0">
                <a:solidFill>
                  <a:srgbClr val="000000"/>
                </a:solidFill>
              </a:rPr>
              <a:t>dernier.</a:t>
            </a:r>
            <a:endParaRPr sz="345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</a:pPr>
            <a:endParaRPr sz="3400" dirty="0"/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50" dirty="0"/>
          </a:p>
          <a:p>
            <a:pPr marL="12700" marR="5080">
              <a:lnSpc>
                <a:spcPct val="101400"/>
              </a:lnSpc>
            </a:pPr>
            <a:r>
              <a:rPr sz="3450" spc="-254" dirty="0">
                <a:solidFill>
                  <a:srgbClr val="000000"/>
                </a:solidFill>
              </a:rPr>
              <a:t>Certaines </a:t>
            </a:r>
            <a:r>
              <a:rPr sz="3450" spc="-270" dirty="0">
                <a:solidFill>
                  <a:srgbClr val="000000"/>
                </a:solidFill>
              </a:rPr>
              <a:t>métropoles </a:t>
            </a:r>
            <a:r>
              <a:rPr sz="3450" spc="-254" dirty="0">
                <a:solidFill>
                  <a:srgbClr val="000000"/>
                </a:solidFill>
              </a:rPr>
              <a:t>régionales </a:t>
            </a:r>
            <a:r>
              <a:rPr sz="3450" spc="-155" dirty="0">
                <a:solidFill>
                  <a:srgbClr val="000000"/>
                </a:solidFill>
              </a:rPr>
              <a:t>affichent </a:t>
            </a:r>
            <a:r>
              <a:rPr sz="3450" spc="-395" dirty="0">
                <a:solidFill>
                  <a:srgbClr val="000000"/>
                </a:solidFill>
              </a:rPr>
              <a:t>un </a:t>
            </a:r>
            <a:r>
              <a:rPr sz="3450" spc="-370" dirty="0">
                <a:solidFill>
                  <a:srgbClr val="000000"/>
                </a:solidFill>
              </a:rPr>
              <a:t>dynamisme  </a:t>
            </a:r>
            <a:r>
              <a:rPr sz="3450" spc="-330" dirty="0">
                <a:solidFill>
                  <a:srgbClr val="000000"/>
                </a:solidFill>
              </a:rPr>
              <a:t>au-dessus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380" dirty="0">
                <a:solidFill>
                  <a:srgbClr val="000000"/>
                </a:solidFill>
              </a:rPr>
              <a:t>moyenne </a:t>
            </a:r>
            <a:r>
              <a:rPr sz="3450" spc="-305" dirty="0">
                <a:solidFill>
                  <a:srgbClr val="000000"/>
                </a:solidFill>
              </a:rPr>
              <a:t>du </a:t>
            </a:r>
            <a:r>
              <a:rPr sz="3450" spc="-310" dirty="0">
                <a:solidFill>
                  <a:srgbClr val="000000"/>
                </a:solidFill>
              </a:rPr>
              <a:t>marché </a:t>
            </a:r>
            <a:r>
              <a:rPr sz="3450" spc="-254" dirty="0">
                <a:solidFill>
                  <a:srgbClr val="000000"/>
                </a:solidFill>
              </a:rPr>
              <a:t>immobilier, </a:t>
            </a:r>
            <a:r>
              <a:rPr sz="3450" spc="-380" dirty="0">
                <a:solidFill>
                  <a:srgbClr val="000000"/>
                </a:solidFill>
              </a:rPr>
              <a:t>comme  </a:t>
            </a:r>
            <a:r>
              <a:rPr sz="3450" spc="-345" dirty="0">
                <a:solidFill>
                  <a:srgbClr val="000000"/>
                </a:solidFill>
              </a:rPr>
              <a:t>Nantes </a:t>
            </a:r>
            <a:r>
              <a:rPr sz="3450" spc="-335" dirty="0">
                <a:solidFill>
                  <a:srgbClr val="000000"/>
                </a:solidFill>
              </a:rPr>
              <a:t>où </a:t>
            </a:r>
            <a:r>
              <a:rPr sz="3450" spc="-305" dirty="0">
                <a:solidFill>
                  <a:srgbClr val="000000"/>
                </a:solidFill>
              </a:rPr>
              <a:t>les </a:t>
            </a:r>
            <a:r>
              <a:rPr sz="3450" spc="-225" dirty="0">
                <a:solidFill>
                  <a:srgbClr val="000000"/>
                </a:solidFill>
              </a:rPr>
              <a:t>prix </a:t>
            </a:r>
            <a:r>
              <a:rPr sz="3450" spc="-215" dirty="0">
                <a:solidFill>
                  <a:srgbClr val="000000"/>
                </a:solidFill>
              </a:rPr>
              <a:t>ont </a:t>
            </a:r>
            <a:r>
              <a:rPr sz="3450" spc="-200" dirty="0">
                <a:solidFill>
                  <a:srgbClr val="000000"/>
                </a:solidFill>
              </a:rPr>
              <a:t>décollé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440" dirty="0">
                <a:solidFill>
                  <a:srgbClr val="000000"/>
                </a:solidFill>
              </a:rPr>
              <a:t>7,3%, </a:t>
            </a:r>
            <a:r>
              <a:rPr sz="3450" spc="-335" dirty="0">
                <a:solidFill>
                  <a:srgbClr val="000000"/>
                </a:solidFill>
              </a:rPr>
              <a:t>ou </a:t>
            </a:r>
            <a:r>
              <a:rPr sz="3450" spc="-455" dirty="0">
                <a:solidFill>
                  <a:srgbClr val="000000"/>
                </a:solidFill>
              </a:rPr>
              <a:t>Lyon </a:t>
            </a:r>
            <a:r>
              <a:rPr sz="3450" spc="-425" dirty="0">
                <a:solidFill>
                  <a:srgbClr val="000000"/>
                </a:solidFill>
              </a:rPr>
              <a:t>5,7%, </a:t>
            </a:r>
            <a:r>
              <a:rPr sz="3450" spc="-265" dirty="0">
                <a:solidFill>
                  <a:srgbClr val="000000"/>
                </a:solidFill>
              </a:rPr>
              <a:t>alors  </a:t>
            </a:r>
            <a:r>
              <a:rPr sz="3450" spc="-245" dirty="0">
                <a:solidFill>
                  <a:srgbClr val="000000"/>
                </a:solidFill>
              </a:rPr>
              <a:t>qu’à </a:t>
            </a:r>
            <a:r>
              <a:rPr sz="3450" spc="-285" dirty="0">
                <a:solidFill>
                  <a:srgbClr val="000000"/>
                </a:solidFill>
              </a:rPr>
              <a:t>Metz, </a:t>
            </a:r>
            <a:r>
              <a:rPr sz="3450" spc="-235" dirty="0">
                <a:solidFill>
                  <a:srgbClr val="000000"/>
                </a:solidFill>
              </a:rPr>
              <a:t>ils </a:t>
            </a:r>
            <a:r>
              <a:rPr sz="3450" spc="-215" dirty="0">
                <a:solidFill>
                  <a:srgbClr val="000000"/>
                </a:solidFill>
              </a:rPr>
              <a:t>ont </a:t>
            </a:r>
            <a:r>
              <a:rPr sz="3450" spc="-240" dirty="0">
                <a:solidFill>
                  <a:srgbClr val="000000"/>
                </a:solidFill>
              </a:rPr>
              <a:t>reculé </a:t>
            </a:r>
            <a:r>
              <a:rPr sz="3450" spc="-250" dirty="0">
                <a:solidFill>
                  <a:srgbClr val="000000"/>
                </a:solidFill>
              </a:rPr>
              <a:t>de</a:t>
            </a:r>
            <a:r>
              <a:rPr sz="3450" spc="315" dirty="0">
                <a:solidFill>
                  <a:srgbClr val="000000"/>
                </a:solidFill>
              </a:rPr>
              <a:t> </a:t>
            </a:r>
            <a:r>
              <a:rPr sz="3450" spc="-330" dirty="0">
                <a:solidFill>
                  <a:srgbClr val="000000"/>
                </a:solidFill>
              </a:rPr>
              <a:t>0,4%.</a:t>
            </a:r>
            <a:endParaRPr sz="3450" dirty="0"/>
          </a:p>
        </p:txBody>
      </p:sp>
      <p:sp>
        <p:nvSpPr>
          <p:cNvPr id="18" name="object 18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AF3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003C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970"/>
            <a:ext cx="5113655" cy="22739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AF3723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AF3723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AF3723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AF3723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AF3723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AF3723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AF3723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AF3723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AF3723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AF3723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AF3723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AF3723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</a:t>
            </a:r>
            <a:r>
              <a:rPr sz="3450" spc="6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une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zone 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9" dirty="0">
                <a:latin typeface="Arial"/>
                <a:cs typeface="Arial"/>
              </a:rPr>
              <a:t>chalandise</a:t>
            </a:r>
            <a:r>
              <a:rPr sz="3450" spc="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importante</a:t>
            </a:r>
            <a:endParaRPr sz="3450">
              <a:latin typeface="Arial"/>
              <a:cs typeface="Arial"/>
            </a:endParaRPr>
          </a:p>
          <a:p>
            <a:pPr marR="5080" algn="r">
              <a:lnSpc>
                <a:spcPts val="3810"/>
              </a:lnSpc>
            </a:pPr>
            <a:r>
              <a:rPr sz="3450" spc="-340" dirty="0">
                <a:latin typeface="Arial"/>
                <a:cs typeface="Arial"/>
              </a:rPr>
              <a:t>Lieu 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80" dirty="0">
                <a:latin typeface="Arial"/>
                <a:cs typeface="Arial"/>
              </a:rPr>
              <a:t>fort</a:t>
            </a:r>
            <a:r>
              <a:rPr sz="3450" spc="-395" dirty="0">
                <a:latin typeface="Arial"/>
                <a:cs typeface="Arial"/>
              </a:rPr>
              <a:t> </a:t>
            </a:r>
            <a:r>
              <a:rPr sz="3450" spc="-75" dirty="0">
                <a:latin typeface="Arial"/>
                <a:cs typeface="Arial"/>
              </a:rPr>
              <a:t>trafic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558"/>
            <a:ext cx="51301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AF3723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AF3723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AF3723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AF3723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AF3723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AF3723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AF3723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AF3723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AF3723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AF3723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AF3723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AF3723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AF3723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AF3723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AF3723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288290">
              <a:lnSpc>
                <a:spcPts val="3900"/>
              </a:lnSpc>
              <a:spcBef>
                <a:spcPts val="1320"/>
              </a:spcBef>
            </a:pPr>
            <a:r>
              <a:rPr sz="3450" spc="-300" dirty="0">
                <a:latin typeface="Arial"/>
                <a:cs typeface="Arial"/>
              </a:rPr>
              <a:t>Services </a:t>
            </a:r>
            <a:r>
              <a:rPr sz="3450" spc="-270" dirty="0">
                <a:latin typeface="Arial"/>
                <a:cs typeface="Arial"/>
              </a:rPr>
              <a:t>variés  Service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558"/>
            <a:ext cx="3568065" cy="12833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AF3723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AF3723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AF3723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AF3723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AF3723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AF3723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AF3723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AF3723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AF3723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AF3723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AF3723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003C0A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003C0A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003C0A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003C0A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003C0A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003C0A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003C0A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03C0A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003C0A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003C0A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003C0A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003C0A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003C0A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003C0A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003C0A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03C0A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003C0A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003C0A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003C0A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AF3723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AF3723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AF3723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AF3723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7425"/>
            <a:ext cx="2589530" cy="1046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210" dirty="0">
                <a:latin typeface="Arial"/>
                <a:cs typeface="Arial"/>
              </a:rPr>
              <a:t>Négociation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155" dirty="0">
                <a:latin typeface="Arial"/>
                <a:cs typeface="Arial"/>
              </a:rPr>
              <a:t>qualité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003C0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003C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47702"/>
            <a:ext cx="18619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003C0A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003C0A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79910" y="3753017"/>
            <a:ext cx="5375275" cy="5033010"/>
            <a:chOff x="6779910" y="3753017"/>
            <a:chExt cx="5375275" cy="5033010"/>
          </a:xfrm>
        </p:grpSpPr>
        <p:sp>
          <p:nvSpPr>
            <p:cNvPr id="11" name="object 11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072010" y="2649092"/>
            <a:ext cx="3375660" cy="18808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AF3723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AF3723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AF3723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AF3723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AF3723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AF3723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322891" y="6539553"/>
            <a:ext cx="3168650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AF3723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AF3723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AF3723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AF3723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AF3723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AF3723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AF3723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446405">
              <a:lnSpc>
                <a:spcPts val="3900"/>
              </a:lnSpc>
              <a:spcBef>
                <a:spcPts val="1375"/>
              </a:spcBef>
            </a:pP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260" dirty="0">
                <a:latin typeface="Arial"/>
                <a:cs typeface="Arial"/>
              </a:rPr>
              <a:t>Concurrents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AF3723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AF3723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AF3723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AF3723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AF3723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AF3723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AF3723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AF3723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AF3723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AF3723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AF3723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72010" y="7401940"/>
            <a:ext cx="38290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 </a:t>
            </a:r>
            <a:r>
              <a:rPr sz="3450" spc="-220" dirty="0">
                <a:latin typeface="Arial"/>
                <a:cs typeface="Arial"/>
              </a:rPr>
              <a:t>technologies  </a:t>
            </a:r>
            <a:r>
              <a:rPr sz="3450" spc="-265" dirty="0">
                <a:latin typeface="Arial"/>
                <a:cs typeface="Arial"/>
              </a:rPr>
              <a:t>Réglementations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322891" y="2649092"/>
            <a:ext cx="3634740" cy="18808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5044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AF3723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AF3723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AF3723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AF3723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AF3723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AF3723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AF3723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AF3723"/>
                </a:solidFill>
                <a:latin typeface="Arial"/>
                <a:cs typeface="Arial"/>
              </a:rPr>
              <a:t>E</a:t>
            </a:r>
            <a:r>
              <a:rPr sz="3650" spc="-770" dirty="0">
                <a:solidFill>
                  <a:srgbClr val="AF3723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AF3723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1146810">
              <a:lnSpc>
                <a:spcPts val="3900"/>
              </a:lnSpc>
              <a:spcBef>
                <a:spcPts val="1375"/>
              </a:spcBef>
            </a:pPr>
            <a:r>
              <a:rPr sz="3450" spc="-225" dirty="0">
                <a:latin typeface="Arial"/>
                <a:cs typeface="Arial"/>
              </a:rPr>
              <a:t>Faible </a:t>
            </a:r>
            <a:r>
              <a:rPr sz="3450" spc="-160" dirty="0">
                <a:latin typeface="Arial"/>
                <a:cs typeface="Arial"/>
              </a:rPr>
              <a:t>visibilité  </a:t>
            </a: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AF37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003C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AF3723"/>
                </a:solidFill>
              </a:rPr>
              <a:t>STRATEGIE	</a:t>
            </a:r>
            <a:r>
              <a:rPr sz="6400" spc="645" dirty="0">
                <a:solidFill>
                  <a:srgbClr val="AF3723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003C0A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03C0A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3C0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3C0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3C0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003C0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003C0A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003C0A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3C0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003C0A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03C0A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03C0A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3C0A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003C0A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3C0A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3C0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03C0A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003C0A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003C0A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3C0A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3C0A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03C0A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03C0A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3C0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3C0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003C0A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3C0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3C0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003C0A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003C0A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003C0A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003C0A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003C0A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003C0A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003C0A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003C0A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003C0A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003C0A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003C0A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003C0A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003C0A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003C0A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003C0A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003C0A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003C0A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003C0A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003C0A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003C0A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003C0A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003C0A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003C0A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003C0A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003C0A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003C0A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003C0A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003C0A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003C0A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AF3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AF37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003C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003C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AF3723"/>
                </a:solidFill>
              </a:rPr>
              <a:t>STRATEGIE	</a:t>
            </a:r>
            <a:r>
              <a:rPr sz="6400" spc="645" dirty="0">
                <a:solidFill>
                  <a:srgbClr val="AF3723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003C0A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003C0A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003C0A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003C0A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003C0A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003C0A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03C0A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3C0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3C0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3C0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003C0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003C0A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003C0A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3C0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003C0A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03C0A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03C0A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3C0A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003C0A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3C0A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3C0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03C0A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003C0A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003C0A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3C0A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3C0A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03C0A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03C0A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3C0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3C0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3C0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3C0A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003C0A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3C0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3C0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3C0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3C0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003C0A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003C0A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003C0A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003C0A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003C0A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003C0A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003C0A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003C0A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003C0A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003C0A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003C0A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AF3723"/>
                </a:solidFill>
              </a:rPr>
              <a:t>P</a:t>
            </a:r>
            <a:r>
              <a:rPr sz="6400" spc="180" dirty="0">
                <a:solidFill>
                  <a:srgbClr val="AF3723"/>
                </a:solidFill>
              </a:rPr>
              <a:t>L</a:t>
            </a:r>
            <a:r>
              <a:rPr sz="6400" spc="869" dirty="0">
                <a:solidFill>
                  <a:srgbClr val="AF3723"/>
                </a:solidFill>
              </a:rPr>
              <a:t>A</a:t>
            </a:r>
            <a:r>
              <a:rPr sz="6400" spc="660" dirty="0">
                <a:solidFill>
                  <a:srgbClr val="AF3723"/>
                </a:solidFill>
              </a:rPr>
              <a:t>N</a:t>
            </a:r>
            <a:r>
              <a:rPr sz="6400" dirty="0">
                <a:solidFill>
                  <a:srgbClr val="AF3723"/>
                </a:solidFill>
              </a:rPr>
              <a:t>	</a:t>
            </a:r>
            <a:r>
              <a:rPr sz="6400" spc="575" dirty="0">
                <a:solidFill>
                  <a:srgbClr val="AF3723"/>
                </a:solidFill>
              </a:rPr>
              <a:t>D</a:t>
            </a:r>
            <a:r>
              <a:rPr sz="6400" spc="819" dirty="0">
                <a:solidFill>
                  <a:srgbClr val="AF3723"/>
                </a:solidFill>
              </a:rPr>
              <a:t>'</a:t>
            </a:r>
            <a:r>
              <a:rPr sz="6400" spc="869" dirty="0">
                <a:solidFill>
                  <a:srgbClr val="AF3723"/>
                </a:solidFill>
              </a:rPr>
              <a:t>A</a:t>
            </a:r>
            <a:r>
              <a:rPr sz="6400" spc="670" dirty="0">
                <a:solidFill>
                  <a:srgbClr val="AF3723"/>
                </a:solidFill>
              </a:rPr>
              <a:t>C</a:t>
            </a:r>
            <a:r>
              <a:rPr sz="6400" spc="380" dirty="0">
                <a:solidFill>
                  <a:srgbClr val="AF3723"/>
                </a:solidFill>
              </a:rPr>
              <a:t>T</a:t>
            </a:r>
            <a:r>
              <a:rPr sz="6400" spc="670" dirty="0">
                <a:solidFill>
                  <a:srgbClr val="AF3723"/>
                </a:solidFill>
              </a:rPr>
              <a:t>I</a:t>
            </a:r>
            <a:r>
              <a:rPr sz="6400" spc="1105" dirty="0">
                <a:solidFill>
                  <a:srgbClr val="AF3723"/>
                </a:solidFill>
              </a:rPr>
              <a:t>O</a:t>
            </a:r>
            <a:r>
              <a:rPr sz="6400" spc="660" dirty="0">
                <a:solidFill>
                  <a:srgbClr val="AF3723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D45E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AF37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7C37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003C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300736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02615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60" dirty="0">
                <a:latin typeface="Arial"/>
                <a:cs typeface="Arial"/>
              </a:rPr>
              <a:t>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85"/>
              </a:lnSpc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14" dirty="0">
                <a:latin typeface="Arial"/>
                <a:cs typeface="Arial"/>
              </a:rPr>
              <a:t>la</a:t>
            </a:r>
            <a:r>
              <a:rPr sz="2750" spc="175" dirty="0">
                <a:latin typeface="Arial"/>
                <a:cs typeface="Arial"/>
              </a:rPr>
              <a:t> </a:t>
            </a:r>
            <a:r>
              <a:rPr sz="2750" spc="-165" dirty="0">
                <a:latin typeface="Arial"/>
                <a:cs typeface="Arial"/>
              </a:rPr>
              <a:t>visite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350" dirty="0">
                <a:latin typeface="Arial"/>
                <a:cs typeface="Arial"/>
              </a:rPr>
              <a:t>3D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49370" y="2749778"/>
            <a:ext cx="2681605" cy="122491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service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AF3723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AF3723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AF3723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AF3723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AF3723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AF3723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AF3723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AF3723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AF3723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AF3723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AF3723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AF3723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AF3723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AF3723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003C0A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003C0A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003C0A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003C0A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003C0A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003C0A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003C0A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003C0A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003C0A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003C0A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003C0A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003C0A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003C0A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003C0A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003C0A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003C0A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003C0A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003C0A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003C0A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003C0A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003C0A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003C0A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003C0A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003C0A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003C0A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003C0A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003C0A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003C0A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003C0A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003C0A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003C0A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37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425544" y="5143499"/>
              <a:ext cx="8858249" cy="514121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420600" y="8763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003C0A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003C0A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003C0A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003C0A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AF3723"/>
                </a:solidFill>
              </a:rPr>
              <a:t>COMPTE	</a:t>
            </a:r>
            <a:r>
              <a:rPr sz="6400" spc="5" dirty="0">
                <a:solidFill>
                  <a:srgbClr val="AF3723"/>
                </a:solidFill>
              </a:rPr>
              <a:t>DE	</a:t>
            </a:r>
            <a:r>
              <a:rPr sz="6400" spc="350" dirty="0">
                <a:solidFill>
                  <a:srgbClr val="AF3723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AF3723"/>
                </a:solidFill>
              </a:rPr>
              <a:t>BILAN	</a:t>
            </a:r>
            <a:r>
              <a:rPr sz="6400" spc="575" dirty="0">
                <a:solidFill>
                  <a:srgbClr val="AF3723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AF3723"/>
                </a:solidFill>
              </a:rPr>
              <a:t>BUDGET	</a:t>
            </a:r>
            <a:r>
              <a:rPr sz="6400" spc="5" dirty="0">
                <a:solidFill>
                  <a:srgbClr val="AF3723"/>
                </a:solidFill>
              </a:rPr>
              <a:t>DE	</a:t>
            </a:r>
            <a:r>
              <a:rPr sz="6400" spc="325" dirty="0">
                <a:solidFill>
                  <a:srgbClr val="AF3723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AF3723"/>
                </a:solidFill>
              </a:rPr>
              <a:t>BESOIN	</a:t>
            </a:r>
            <a:r>
              <a:rPr sz="6400" spc="290" dirty="0">
                <a:solidFill>
                  <a:srgbClr val="AF3723"/>
                </a:solidFill>
              </a:rPr>
              <a:t>EN	</a:t>
            </a:r>
            <a:r>
              <a:rPr sz="6400" spc="635" dirty="0">
                <a:solidFill>
                  <a:srgbClr val="AF3723"/>
                </a:solidFill>
              </a:rPr>
              <a:t>FOND	</a:t>
            </a:r>
            <a:r>
              <a:rPr sz="6400" spc="5" dirty="0">
                <a:solidFill>
                  <a:srgbClr val="AF3723"/>
                </a:solidFill>
              </a:rPr>
              <a:t>DE	</a:t>
            </a:r>
            <a:r>
              <a:rPr sz="6400" spc="490" dirty="0">
                <a:solidFill>
                  <a:srgbClr val="AF3723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AF3723"/>
                </a:solidFill>
              </a:rPr>
              <a:t>SEUIL	</a:t>
            </a:r>
            <a:r>
              <a:rPr sz="6400" spc="5" dirty="0">
                <a:solidFill>
                  <a:srgbClr val="AF3723"/>
                </a:solidFill>
              </a:rPr>
              <a:t>DE	</a:t>
            </a:r>
            <a:r>
              <a:rPr sz="6400" spc="380" dirty="0">
                <a:solidFill>
                  <a:srgbClr val="AF3723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AF3723"/>
                </a:solidFill>
              </a:rPr>
              <a:t>PLAN	</a:t>
            </a:r>
            <a:r>
              <a:rPr sz="6400" spc="5" dirty="0">
                <a:solidFill>
                  <a:srgbClr val="AF3723"/>
                </a:solidFill>
              </a:rPr>
              <a:t>DE	</a:t>
            </a:r>
            <a:r>
              <a:rPr sz="6400" spc="615" dirty="0">
                <a:solidFill>
                  <a:srgbClr val="AF3723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16" y="0"/>
              <a:ext cx="7686690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AF37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1121</Words>
  <Application>Microsoft Macintosh PowerPoint</Application>
  <PresentationFormat>Personnalisé</PresentationFormat>
  <Paragraphs>171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1</cp:revision>
  <dcterms:created xsi:type="dcterms:W3CDTF">2021-02-11T15:32:13Z</dcterms:created>
  <dcterms:modified xsi:type="dcterms:W3CDTF">2021-02-12T08:37:00Z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